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maranth Bold" panose="020B0604020202020204" charset="0"/>
      <p:regular r:id="rId12"/>
    </p:embeddedFont>
    <p:embeddedFont>
      <p:font typeface="Open Sans" panose="020B0606030504020204" pitchFamily="34" charset="0"/>
      <p:regular r:id="rId13"/>
    </p:embeddedFont>
    <p:embeddedFont>
      <p:font typeface="Open Sans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C7C0"/>
    <a:srgbClr val="CCFFFF"/>
    <a:srgbClr val="FF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5" autoAdjust="0"/>
    <p:restoredTop sz="94622" autoAdjust="0"/>
  </p:normalViewPr>
  <p:slideViewPr>
    <p:cSldViewPr>
      <p:cViewPr varScale="1">
        <p:scale>
          <a:sx n="50" d="100"/>
          <a:sy n="50" d="100"/>
        </p:scale>
        <p:origin x="62" y="42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svg>
</file>

<file path=ppt/media/image4.jpg>
</file>

<file path=ppt/media/image5.jpg>
</file>

<file path=ppt/media/image6.jp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0" y="7200900"/>
            <a:ext cx="18288000" cy="3086100"/>
            <a:chOff x="0" y="0"/>
            <a:chExt cx="4816593" cy="812800"/>
          </a:xfrm>
        </p:grpSpPr>
        <p:sp>
          <p:nvSpPr>
            <p:cNvPr id="3" name="Freeform 3"/>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592D15"/>
            </a:solidFill>
          </p:spPr>
        </p:sp>
        <p:sp>
          <p:nvSpPr>
            <p:cNvPr id="4" name="TextBox 4"/>
            <p:cNvSpPr txBox="1"/>
            <p:nvPr/>
          </p:nvSpPr>
          <p:spPr>
            <a:xfrm>
              <a:off x="0" y="-38100"/>
              <a:ext cx="4816593" cy="8509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55075" y="4458708"/>
            <a:ext cx="5246370" cy="4219845"/>
            <a:chOff x="0" y="0"/>
            <a:chExt cx="812800" cy="653764"/>
          </a:xfrm>
        </p:grpSpPr>
        <p:sp>
          <p:nvSpPr>
            <p:cNvPr id="6" name="Freeform 6"/>
            <p:cNvSpPr/>
            <p:nvPr/>
          </p:nvSpPr>
          <p:spPr>
            <a:xfrm>
              <a:off x="0" y="0"/>
              <a:ext cx="812800" cy="653764"/>
            </a:xfrm>
            <a:custGeom>
              <a:avLst/>
              <a:gdLst/>
              <a:ahLst/>
              <a:cxnLst/>
              <a:rect l="l" t="t" r="r" b="b"/>
              <a:pathLst>
                <a:path w="812800" h="653764">
                  <a:moveTo>
                    <a:pt x="0" y="0"/>
                  </a:moveTo>
                  <a:lnTo>
                    <a:pt x="812800" y="0"/>
                  </a:lnTo>
                  <a:lnTo>
                    <a:pt x="812800" y="653764"/>
                  </a:lnTo>
                  <a:lnTo>
                    <a:pt x="0" y="653764"/>
                  </a:lnTo>
                  <a:close/>
                </a:path>
              </a:pathLst>
            </a:custGeom>
            <a:blipFill>
              <a:blip r:embed="rId2"/>
              <a:stretch>
                <a:fillRect l="-10270" r="-10270"/>
              </a:stretch>
            </a:blipFill>
          </p:spPr>
        </p:sp>
      </p:grpSp>
      <p:sp>
        <p:nvSpPr>
          <p:cNvPr id="7" name="Freeform 7"/>
          <p:cNvSpPr/>
          <p:nvPr/>
        </p:nvSpPr>
        <p:spPr>
          <a:xfrm>
            <a:off x="7432415" y="3238500"/>
            <a:ext cx="45719" cy="76200"/>
          </a:xfrm>
          <a:custGeom>
            <a:avLst/>
            <a:gdLst/>
            <a:ahLst/>
            <a:cxnLst/>
            <a:rect l="l" t="t" r="r" b="b"/>
            <a:pathLst>
              <a:path w="598170" h="598170">
                <a:moveTo>
                  <a:pt x="0" y="0"/>
                </a:moveTo>
                <a:lnTo>
                  <a:pt x="598170" y="0"/>
                </a:lnTo>
                <a:lnTo>
                  <a:pt x="598170" y="598170"/>
                </a:lnTo>
                <a:lnTo>
                  <a:pt x="0" y="5981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533401" y="953242"/>
            <a:ext cx="11503504" cy="1918154"/>
          </a:xfrm>
          <a:prstGeom prst="rect">
            <a:avLst/>
          </a:prstGeom>
        </p:spPr>
        <p:txBody>
          <a:bodyPr wrap="square" lIns="0" tIns="0" rIns="0" bIns="0" rtlCol="0" anchor="t">
            <a:spAutoFit/>
          </a:bodyPr>
          <a:lstStyle/>
          <a:p>
            <a:pPr algn="l">
              <a:lnSpc>
                <a:spcPts val="17693"/>
              </a:lnSpc>
              <a:spcBef>
                <a:spcPct val="0"/>
              </a:spcBef>
            </a:pPr>
            <a:r>
              <a:rPr lang="en-US" sz="7200" b="1" dirty="0">
                <a:solidFill>
                  <a:srgbClr val="592D15"/>
                </a:solidFill>
                <a:latin typeface="Amaranth Bold"/>
                <a:ea typeface="Amaranth Bold"/>
                <a:cs typeface="Amaranth Bold"/>
                <a:sym typeface="Amaranth Bold"/>
              </a:rPr>
              <a:t>  </a:t>
            </a:r>
          </a:p>
        </p:txBody>
      </p:sp>
      <p:sp>
        <p:nvSpPr>
          <p:cNvPr id="14" name="TextBox 13"/>
          <p:cNvSpPr txBox="1"/>
          <p:nvPr/>
        </p:nvSpPr>
        <p:spPr>
          <a:xfrm flipH="1">
            <a:off x="2971799" y="2817453"/>
            <a:ext cx="7040881" cy="711852"/>
          </a:xfrm>
          <a:prstGeom prst="rect">
            <a:avLst/>
          </a:prstGeom>
          <a:noFill/>
        </p:spPr>
        <p:txBody>
          <a:bodyPr wrap="square" rtlCol="0">
            <a:spAutoFit/>
          </a:bodyPr>
          <a:lstStyle/>
          <a:p>
            <a:endParaRPr lang="en-IN" dirty="0"/>
          </a:p>
        </p:txBody>
      </p:sp>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V="1">
            <a:off x="8083125" y="5897732"/>
            <a:ext cx="2619375" cy="160167"/>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63688" y="4458708"/>
            <a:ext cx="3612721" cy="5180592"/>
          </a:xfrm>
          <a:prstGeom prst="rect">
            <a:avLst/>
          </a:prstGeom>
        </p:spPr>
      </p:pic>
      <p:pic>
        <p:nvPicPr>
          <p:cNvPr id="18" name="Picture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55075" y="4377630"/>
            <a:ext cx="5246370" cy="4648200"/>
          </a:xfrm>
          <a:prstGeom prst="rect">
            <a:avLst/>
          </a:prstGeom>
        </p:spPr>
      </p:pic>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695846" y="1181100"/>
            <a:ext cx="5908829" cy="7497452"/>
          </a:xfrm>
          <a:prstGeom prst="rect">
            <a:avLst/>
          </a:prstGeom>
        </p:spPr>
      </p:pic>
      <p:sp>
        <p:nvSpPr>
          <p:cNvPr id="20" name="TextBox 19"/>
          <p:cNvSpPr txBox="1"/>
          <p:nvPr/>
        </p:nvSpPr>
        <p:spPr>
          <a:xfrm>
            <a:off x="713596" y="613852"/>
            <a:ext cx="10589325" cy="1323439"/>
          </a:xfrm>
          <a:prstGeom prst="rect">
            <a:avLst/>
          </a:prstGeom>
          <a:noFill/>
        </p:spPr>
        <p:txBody>
          <a:bodyPr wrap="square" rtlCol="0">
            <a:spAutoFit/>
          </a:bodyPr>
          <a:lstStyle/>
          <a:p>
            <a:r>
              <a:rPr lang="en-US" sz="8000" b="1" dirty="0">
                <a:solidFill>
                  <a:srgbClr val="592D15"/>
                </a:solidFill>
                <a:latin typeface="Amaranth Bold"/>
                <a:ea typeface="Amaranth Bold"/>
                <a:cs typeface="Amaranth Bold"/>
                <a:sym typeface="Amaranth Bold"/>
              </a:rPr>
              <a:t> ON DIMAND SERVICES</a:t>
            </a:r>
            <a:endParaRPr lang="en-IN" sz="8000" dirty="0"/>
          </a:p>
        </p:txBody>
      </p:sp>
      <p:sp>
        <p:nvSpPr>
          <p:cNvPr id="21" name="TextBox 20"/>
          <p:cNvSpPr txBox="1"/>
          <p:nvPr/>
        </p:nvSpPr>
        <p:spPr>
          <a:xfrm>
            <a:off x="3119588" y="2018369"/>
            <a:ext cx="5777340" cy="1754326"/>
          </a:xfrm>
          <a:prstGeom prst="rect">
            <a:avLst/>
          </a:prstGeom>
          <a:noFill/>
        </p:spPr>
        <p:txBody>
          <a:bodyPr wrap="square" rtlCol="0">
            <a:spAutoFit/>
          </a:bodyPr>
          <a:lstStyle/>
          <a:p>
            <a:endParaRPr lang="en-US" sz="3600" dirty="0"/>
          </a:p>
          <a:p>
            <a:r>
              <a:rPr lang="en-US" sz="3600" dirty="0"/>
              <a:t>Submitted by: Vrunda Parmar</a:t>
            </a:r>
          </a:p>
          <a:p>
            <a:r>
              <a:rPr lang="en-US" sz="3600" dirty="0"/>
              <a:t>                           Ishita  Pokar</a:t>
            </a:r>
            <a:endParaRPr lang="en-IN"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78344" y="1946490"/>
            <a:ext cx="9562269" cy="3308211"/>
            <a:chOff x="0" y="0"/>
            <a:chExt cx="4117511" cy="1424515"/>
          </a:xfrm>
        </p:grpSpPr>
        <p:sp>
          <p:nvSpPr>
            <p:cNvPr id="3" name="Freeform 3"/>
            <p:cNvSpPr/>
            <p:nvPr/>
          </p:nvSpPr>
          <p:spPr>
            <a:xfrm>
              <a:off x="0" y="0"/>
              <a:ext cx="4117511" cy="1424515"/>
            </a:xfrm>
            <a:custGeom>
              <a:avLst/>
              <a:gdLst/>
              <a:ahLst/>
              <a:cxnLst/>
              <a:rect l="l" t="t" r="r" b="b"/>
              <a:pathLst>
                <a:path w="4117511" h="1424515">
                  <a:moveTo>
                    <a:pt x="0" y="0"/>
                  </a:moveTo>
                  <a:lnTo>
                    <a:pt x="4117511" y="0"/>
                  </a:lnTo>
                  <a:lnTo>
                    <a:pt x="4117511" y="1424515"/>
                  </a:lnTo>
                  <a:lnTo>
                    <a:pt x="0" y="1424515"/>
                  </a:lnTo>
                  <a:close/>
                </a:path>
              </a:pathLst>
            </a:custGeom>
            <a:blipFill>
              <a:blip r:embed="rId2"/>
              <a:stretch>
                <a:fillRect t="-63481" b="-29216"/>
              </a:stretch>
            </a:blipFill>
          </p:spPr>
        </p:sp>
      </p:grpSp>
      <p:grpSp>
        <p:nvGrpSpPr>
          <p:cNvPr id="4" name="Group 4"/>
          <p:cNvGrpSpPr/>
          <p:nvPr/>
        </p:nvGrpSpPr>
        <p:grpSpPr>
          <a:xfrm>
            <a:off x="12258607" y="3355578"/>
            <a:ext cx="3951048" cy="1899123"/>
            <a:chOff x="0" y="0"/>
            <a:chExt cx="1701321" cy="817762"/>
          </a:xfrm>
        </p:grpSpPr>
        <p:sp>
          <p:nvSpPr>
            <p:cNvPr id="5" name="Freeform 5"/>
            <p:cNvSpPr/>
            <p:nvPr/>
          </p:nvSpPr>
          <p:spPr>
            <a:xfrm>
              <a:off x="0" y="0"/>
              <a:ext cx="1701321" cy="817762"/>
            </a:xfrm>
            <a:custGeom>
              <a:avLst/>
              <a:gdLst/>
              <a:ahLst/>
              <a:cxnLst/>
              <a:rect l="l" t="t" r="r" b="b"/>
              <a:pathLst>
                <a:path w="1701321" h="817762">
                  <a:moveTo>
                    <a:pt x="0" y="0"/>
                  </a:moveTo>
                  <a:lnTo>
                    <a:pt x="1701321" y="0"/>
                  </a:lnTo>
                  <a:lnTo>
                    <a:pt x="1701321" y="817762"/>
                  </a:lnTo>
                  <a:lnTo>
                    <a:pt x="0" y="817762"/>
                  </a:lnTo>
                  <a:close/>
                </a:path>
              </a:pathLst>
            </a:custGeom>
            <a:blipFill>
              <a:blip r:embed="rId3"/>
              <a:stretch>
                <a:fillRect t="-19411" b="-19411"/>
              </a:stretch>
            </a:blipFill>
          </p:spPr>
        </p:sp>
      </p:grpSp>
      <p:sp>
        <p:nvSpPr>
          <p:cNvPr id="6" name="TextBox 6"/>
          <p:cNvSpPr txBox="1"/>
          <p:nvPr/>
        </p:nvSpPr>
        <p:spPr>
          <a:xfrm>
            <a:off x="10505316"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Home</a:t>
            </a:r>
          </a:p>
        </p:txBody>
      </p:sp>
      <p:sp>
        <p:nvSpPr>
          <p:cNvPr id="7" name="TextBox 7"/>
          <p:cNvSpPr txBox="1"/>
          <p:nvPr/>
        </p:nvSpPr>
        <p:spPr>
          <a:xfrm>
            <a:off x="16049904" y="465028"/>
            <a:ext cx="120939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Contact</a:t>
            </a:r>
          </a:p>
        </p:txBody>
      </p:sp>
      <p:sp>
        <p:nvSpPr>
          <p:cNvPr id="8" name="TextBox 8"/>
          <p:cNvSpPr txBox="1"/>
          <p:nvPr/>
        </p:nvSpPr>
        <p:spPr>
          <a:xfrm>
            <a:off x="14222235"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Service</a:t>
            </a:r>
          </a:p>
        </p:txBody>
      </p:sp>
      <p:sp>
        <p:nvSpPr>
          <p:cNvPr id="9" name="TextBox 9"/>
          <p:cNvSpPr txBox="1"/>
          <p:nvPr/>
        </p:nvSpPr>
        <p:spPr>
          <a:xfrm>
            <a:off x="12332985" y="465028"/>
            <a:ext cx="127125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About Us</a:t>
            </a:r>
          </a:p>
        </p:txBody>
      </p:sp>
      <p:sp>
        <p:nvSpPr>
          <p:cNvPr id="10" name="TextBox 10"/>
          <p:cNvSpPr txBox="1"/>
          <p:nvPr/>
        </p:nvSpPr>
        <p:spPr>
          <a:xfrm>
            <a:off x="1028700" y="409466"/>
            <a:ext cx="3322090" cy="389256"/>
          </a:xfrm>
          <a:prstGeom prst="rect">
            <a:avLst/>
          </a:prstGeom>
        </p:spPr>
        <p:txBody>
          <a:bodyPr lIns="0" tIns="0" rIns="0" bIns="0" rtlCol="0" anchor="t">
            <a:spAutoFit/>
          </a:bodyPr>
          <a:lstStyle/>
          <a:p>
            <a:pPr algn="l">
              <a:lnSpc>
                <a:spcPts val="3219"/>
              </a:lnSpc>
              <a:spcBef>
                <a:spcPct val="0"/>
              </a:spcBef>
            </a:pPr>
            <a:r>
              <a:rPr lang="en-US" sz="2299" b="1">
                <a:solidFill>
                  <a:srgbClr val="000000"/>
                </a:solidFill>
                <a:latin typeface="Open Sans Bold"/>
                <a:ea typeface="Open Sans Bold"/>
                <a:cs typeface="Open Sans Bold"/>
                <a:sym typeface="Open Sans Bold"/>
              </a:rPr>
              <a:t>RIMBERIO CO</a:t>
            </a:r>
          </a:p>
        </p:txBody>
      </p:sp>
      <p:sp>
        <p:nvSpPr>
          <p:cNvPr id="11" name="TextBox 11"/>
          <p:cNvSpPr txBox="1"/>
          <p:nvPr/>
        </p:nvSpPr>
        <p:spPr>
          <a:xfrm>
            <a:off x="1145822" y="5069403"/>
            <a:ext cx="15996357" cy="3873572"/>
          </a:xfrm>
          <a:prstGeom prst="rect">
            <a:avLst/>
          </a:prstGeom>
        </p:spPr>
        <p:txBody>
          <a:bodyPr lIns="0" tIns="0" rIns="0" bIns="0" rtlCol="0" anchor="t">
            <a:spAutoFit/>
          </a:bodyPr>
          <a:lstStyle/>
          <a:p>
            <a:pPr algn="ctr">
              <a:lnSpc>
                <a:spcPts val="31671"/>
              </a:lnSpc>
              <a:spcBef>
                <a:spcPct val="0"/>
              </a:spcBef>
            </a:pPr>
            <a:r>
              <a:rPr lang="en-US" sz="22622" b="1">
                <a:solidFill>
                  <a:srgbClr val="592D15"/>
                </a:solidFill>
                <a:latin typeface="Amaranth Bold"/>
                <a:ea typeface="Amaranth Bold"/>
                <a:cs typeface="Amaranth Bold"/>
                <a:sym typeface="Amaranth Bold"/>
              </a:rPr>
              <a:t>Thank You!</a:t>
            </a:r>
          </a:p>
        </p:txBody>
      </p:sp>
      <p:sp>
        <p:nvSpPr>
          <p:cNvPr id="12" name="TextBox 12"/>
          <p:cNvSpPr txBox="1"/>
          <p:nvPr/>
        </p:nvSpPr>
        <p:spPr>
          <a:xfrm>
            <a:off x="12258607" y="1927440"/>
            <a:ext cx="3951048" cy="82677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6200" y="114300"/>
            <a:ext cx="18059400" cy="1873587"/>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92D15"/>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519"/>
                </a:lnSpc>
              </a:pPr>
              <a:endParaRPr/>
            </a:p>
          </p:txBody>
        </p:sp>
      </p:grpSp>
      <p:sp>
        <p:nvSpPr>
          <p:cNvPr id="9" name="TextBox 9"/>
          <p:cNvSpPr txBox="1"/>
          <p:nvPr/>
        </p:nvSpPr>
        <p:spPr>
          <a:xfrm>
            <a:off x="10505316" y="465028"/>
            <a:ext cx="1209675" cy="320601"/>
          </a:xfrm>
          <a:prstGeom prst="rect">
            <a:avLst/>
          </a:prstGeom>
        </p:spPr>
        <p:txBody>
          <a:bodyPr lIns="0" tIns="0" rIns="0" bIns="0" rtlCol="0" anchor="t">
            <a:spAutoFit/>
          </a:bodyPr>
          <a:lstStyle/>
          <a:p>
            <a:pPr algn="r">
              <a:lnSpc>
                <a:spcPts val="2519"/>
              </a:lnSpc>
              <a:spcBef>
                <a:spcPct val="0"/>
              </a:spcBef>
            </a:pPr>
            <a:endParaRPr lang="en-US" sz="1799" dirty="0">
              <a:solidFill>
                <a:srgbClr val="000000"/>
              </a:solidFill>
              <a:latin typeface="Open Sans"/>
              <a:ea typeface="Open Sans"/>
              <a:cs typeface="Open Sans"/>
              <a:sym typeface="Open Sans"/>
            </a:endParaRPr>
          </a:p>
        </p:txBody>
      </p:sp>
      <p:sp>
        <p:nvSpPr>
          <p:cNvPr id="10" name="TextBox 10"/>
          <p:cNvSpPr txBox="1"/>
          <p:nvPr/>
        </p:nvSpPr>
        <p:spPr>
          <a:xfrm>
            <a:off x="16049904" y="465028"/>
            <a:ext cx="1209396" cy="320601"/>
          </a:xfrm>
          <a:prstGeom prst="rect">
            <a:avLst/>
          </a:prstGeom>
        </p:spPr>
        <p:txBody>
          <a:bodyPr lIns="0" tIns="0" rIns="0" bIns="0" rtlCol="0" anchor="t">
            <a:spAutoFit/>
          </a:bodyPr>
          <a:lstStyle/>
          <a:p>
            <a:pPr algn="r">
              <a:lnSpc>
                <a:spcPts val="2519"/>
              </a:lnSpc>
              <a:spcBef>
                <a:spcPct val="0"/>
              </a:spcBef>
            </a:pPr>
            <a:endParaRPr lang="en-US" sz="1799" dirty="0">
              <a:solidFill>
                <a:srgbClr val="000000"/>
              </a:solidFill>
              <a:latin typeface="Open Sans"/>
              <a:ea typeface="Open Sans"/>
              <a:cs typeface="Open Sans"/>
              <a:sym typeface="Open Sans"/>
            </a:endParaRPr>
          </a:p>
        </p:txBody>
      </p:sp>
      <p:sp>
        <p:nvSpPr>
          <p:cNvPr id="11" name="TextBox 11"/>
          <p:cNvSpPr txBox="1"/>
          <p:nvPr/>
        </p:nvSpPr>
        <p:spPr>
          <a:xfrm>
            <a:off x="14222235" y="465028"/>
            <a:ext cx="1209675" cy="300019"/>
          </a:xfrm>
          <a:prstGeom prst="rect">
            <a:avLst/>
          </a:prstGeom>
        </p:spPr>
        <p:txBody>
          <a:bodyPr lIns="0" tIns="0" rIns="0" bIns="0" rtlCol="0" anchor="t">
            <a:spAutoFit/>
          </a:bodyPr>
          <a:lstStyle/>
          <a:p>
            <a:pPr algn="r">
              <a:lnSpc>
                <a:spcPts val="2519"/>
              </a:lnSpc>
              <a:spcBef>
                <a:spcPct val="0"/>
              </a:spcBef>
            </a:pPr>
            <a:endParaRPr lang="en-US" sz="1799" dirty="0">
              <a:solidFill>
                <a:srgbClr val="000000"/>
              </a:solidFill>
              <a:latin typeface="Open Sans"/>
              <a:ea typeface="Open Sans"/>
              <a:cs typeface="Open Sans"/>
              <a:sym typeface="Open Sans"/>
            </a:endParaRPr>
          </a:p>
        </p:txBody>
      </p:sp>
      <p:sp>
        <p:nvSpPr>
          <p:cNvPr id="12" name="TextBox 12"/>
          <p:cNvSpPr txBox="1"/>
          <p:nvPr/>
        </p:nvSpPr>
        <p:spPr>
          <a:xfrm>
            <a:off x="8943176" y="811639"/>
            <a:ext cx="1271256" cy="300019"/>
          </a:xfrm>
          <a:prstGeom prst="rect">
            <a:avLst/>
          </a:prstGeom>
        </p:spPr>
        <p:txBody>
          <a:bodyPr lIns="0" tIns="0" rIns="0" bIns="0" rtlCol="0" anchor="t">
            <a:spAutoFit/>
          </a:bodyPr>
          <a:lstStyle/>
          <a:p>
            <a:pPr algn="r">
              <a:lnSpc>
                <a:spcPts val="2519"/>
              </a:lnSpc>
              <a:spcBef>
                <a:spcPct val="0"/>
              </a:spcBef>
            </a:pPr>
            <a:endParaRPr lang="en-US" sz="1799" dirty="0">
              <a:solidFill>
                <a:srgbClr val="000000"/>
              </a:solidFill>
              <a:latin typeface="Open Sans"/>
              <a:ea typeface="Open Sans"/>
              <a:cs typeface="Open Sans"/>
              <a:sym typeface="Open Sans"/>
            </a:endParaRPr>
          </a:p>
        </p:txBody>
      </p:sp>
      <p:sp>
        <p:nvSpPr>
          <p:cNvPr id="22" name="TextBox 21"/>
          <p:cNvSpPr txBox="1"/>
          <p:nvPr/>
        </p:nvSpPr>
        <p:spPr>
          <a:xfrm flipH="1">
            <a:off x="1295400" y="505971"/>
            <a:ext cx="15011400" cy="1200329"/>
          </a:xfrm>
          <a:prstGeom prst="rect">
            <a:avLst/>
          </a:prstGeom>
          <a:noFill/>
        </p:spPr>
        <p:txBody>
          <a:bodyPr wrap="square" rtlCol="0">
            <a:spAutoFit/>
          </a:bodyPr>
          <a:lstStyle/>
          <a:p>
            <a:r>
              <a:rPr lang="en-US" sz="7200" dirty="0">
                <a:solidFill>
                  <a:schemeClr val="bg1"/>
                </a:solidFill>
              </a:rPr>
              <a:t>                        INTRODUCTION</a:t>
            </a:r>
            <a:endParaRPr lang="en-IN" sz="7200" dirty="0">
              <a:solidFill>
                <a:schemeClr val="bg1"/>
              </a:solidFill>
            </a:endParaRPr>
          </a:p>
        </p:txBody>
      </p:sp>
      <p:sp>
        <p:nvSpPr>
          <p:cNvPr id="24" name="TextBox 23"/>
          <p:cNvSpPr txBox="1"/>
          <p:nvPr/>
        </p:nvSpPr>
        <p:spPr>
          <a:xfrm flipH="1">
            <a:off x="315084" y="2503936"/>
            <a:ext cx="11758518" cy="7032694"/>
          </a:xfrm>
          <a:prstGeom prst="rect">
            <a:avLst/>
          </a:prstGeom>
          <a:noFill/>
        </p:spPr>
        <p:txBody>
          <a:bodyPr wrap="square" numCol="1" rtlCol="0">
            <a:spAutoFit/>
          </a:bodyPr>
          <a:lstStyle/>
          <a:p>
            <a:pPr algn="just">
              <a:lnSpc>
                <a:spcPct val="150000"/>
              </a:lnSpc>
            </a:pPr>
            <a:r>
              <a:rPr lang="en-US" sz="2200" dirty="0"/>
              <a:t>“On Demand Service” is a Web-Base Application Which Will Be Make In React.js and Node.js(Express.js) With MySQL Data base.</a:t>
            </a:r>
          </a:p>
          <a:p>
            <a:pPr algn="just">
              <a:lnSpc>
                <a:spcPct val="150000"/>
              </a:lnSpc>
            </a:pPr>
            <a:r>
              <a:rPr lang="en-US" sz="2200" dirty="0"/>
              <a:t>We have developed a comprehensive on Demand Service Platform That Seamlessly Connects Users With Professional Service Providers. The Primary Objective of This Platform is to fulfill Daily essential needs such as cleaning, repairs, and deliveries with just a single click. It is a high performance Full-Stack Web Application, engineered with a core focus on speed, security, and reliability.</a:t>
            </a:r>
          </a:p>
          <a:p>
            <a:pPr algn="just">
              <a:lnSpc>
                <a:spcPct val="150000"/>
              </a:lnSpc>
            </a:pPr>
            <a:r>
              <a:rPr lang="en-US" sz="2200" dirty="0"/>
              <a:t>This system contacts users With verified and skilled providers,ensuring reliability transpatency, and quality, With features like easy booking, service scheduling, user authentication, reviews, and secure payments, the platform aims to simplify the overall service experience by bringing the overall services together on a single digital platform, the project enhance for customer Whilehelping service providers reach a wider audience.</a:t>
            </a:r>
          </a:p>
          <a:p>
            <a:pPr algn="just">
              <a:lnSpc>
                <a:spcPct val="150000"/>
              </a:lnSpc>
            </a:pPr>
            <a:endParaRPr lang="en-US" sz="2200" dirty="0"/>
          </a:p>
          <a:p>
            <a:pPr algn="just">
              <a:lnSpc>
                <a:spcPct val="150000"/>
              </a:lnSpc>
            </a:pPr>
            <a:endParaRPr lang="en-US" sz="2200" dirty="0"/>
          </a:p>
          <a:p>
            <a:pPr algn="just"/>
            <a:endParaRPr lang="en-US" sz="2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4400" y="2503936"/>
            <a:ext cx="5628516" cy="540257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2400" y="114300"/>
            <a:ext cx="18135600" cy="17526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92D15"/>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519"/>
                </a:lnSpc>
              </a:pPr>
              <a:endParaRPr/>
            </a:p>
          </p:txBody>
        </p:sp>
      </p:grpSp>
      <p:sp>
        <p:nvSpPr>
          <p:cNvPr id="20" name="TextBox 19"/>
          <p:cNvSpPr txBox="1"/>
          <p:nvPr/>
        </p:nvSpPr>
        <p:spPr>
          <a:xfrm flipH="1">
            <a:off x="4419599" y="419100"/>
            <a:ext cx="8534401" cy="1200329"/>
          </a:xfrm>
          <a:prstGeom prst="rect">
            <a:avLst/>
          </a:prstGeom>
          <a:noFill/>
        </p:spPr>
        <p:txBody>
          <a:bodyPr wrap="square" rtlCol="0">
            <a:spAutoFit/>
          </a:bodyPr>
          <a:lstStyle/>
          <a:p>
            <a:r>
              <a:rPr lang="en-US" sz="7200" dirty="0">
                <a:solidFill>
                  <a:schemeClr val="bg1"/>
                </a:solidFill>
              </a:rPr>
              <a:t>Aim Of The Project</a:t>
            </a:r>
            <a:endParaRPr lang="en-IN" sz="7200" dirty="0">
              <a:solidFill>
                <a:schemeClr val="bg1"/>
              </a:solidFill>
            </a:endParaRPr>
          </a:p>
        </p:txBody>
      </p:sp>
      <p:sp>
        <p:nvSpPr>
          <p:cNvPr id="29" name="TextBox 28"/>
          <p:cNvSpPr txBox="1"/>
          <p:nvPr/>
        </p:nvSpPr>
        <p:spPr>
          <a:xfrm>
            <a:off x="304800" y="2781300"/>
            <a:ext cx="11429999" cy="6129050"/>
          </a:xfrm>
          <a:prstGeom prst="rect">
            <a:avLst/>
          </a:prstGeom>
          <a:noFill/>
        </p:spPr>
        <p:txBody>
          <a:bodyPr wrap="square" rtlCol="0">
            <a:spAutoFit/>
          </a:bodyPr>
          <a:lstStyle/>
          <a:p>
            <a:pPr algn="just">
              <a:lnSpc>
                <a:spcPct val="150000"/>
              </a:lnSpc>
            </a:pPr>
            <a:r>
              <a:rPr lang="en-US" sz="2400" dirty="0"/>
              <a:t>This project aims to develop a user-friendly and efficient on-demand service booking platform that simplifies the process  of accessing daily home and professional service. Through the website, customers can browse available services  Compare pricing ,review provider profiles, and Schedule appointments based on real-time availability. Service  providers are offered a dedicated interface Where they can manage bookings, update service details, and monitor their earnings.</a:t>
            </a:r>
          </a:p>
          <a:p>
            <a:pPr algn="just">
              <a:lnSpc>
                <a:spcPct val="150000"/>
              </a:lnSpc>
            </a:pPr>
            <a:r>
              <a:rPr lang="en-US" sz="2400" dirty="0"/>
              <a:t>The system supports secure user authentication, smooth navigation, real-time booking updates, customer feedback options, and automated notifications to ensure a seamless experience for both users and service providers . By digitizing the transparency, and improves overall service management. The project ultimately aims to connect customers With reliable professionals While optimizing convenience, efficiency, and user satisfaction.</a:t>
            </a:r>
            <a:endParaRPr lang="en-IN" sz="2400" dirty="0"/>
          </a:p>
        </p:txBody>
      </p: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63400" y="2178485"/>
            <a:ext cx="6248400" cy="7467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228600" y="42650"/>
            <a:ext cx="17907000" cy="1824250"/>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92D15"/>
            </a:solidFill>
          </p:spPr>
        </p:sp>
        <p:sp>
          <p:nvSpPr>
            <p:cNvPr id="6" name="TextBox 6"/>
            <p:cNvSpPr txBox="1"/>
            <p:nvPr/>
          </p:nvSpPr>
          <p:spPr>
            <a:xfrm>
              <a:off x="0" y="-28575"/>
              <a:ext cx="812800" cy="841375"/>
            </a:xfrm>
            <a:prstGeom prst="rect">
              <a:avLst/>
            </a:prstGeom>
          </p:spPr>
          <p:txBody>
            <a:bodyPr lIns="50800" tIns="50800" rIns="50800" bIns="50800" rtlCol="0" anchor="ctr"/>
            <a:lstStyle/>
            <a:p>
              <a:pPr algn="ctr">
                <a:lnSpc>
                  <a:spcPts val="2519"/>
                </a:lnSpc>
              </a:pPr>
              <a:endParaRPr/>
            </a:p>
          </p:txBody>
        </p:sp>
      </p:grpSp>
      <p:grpSp>
        <p:nvGrpSpPr>
          <p:cNvPr id="7" name="Group 7"/>
          <p:cNvGrpSpPr/>
          <p:nvPr/>
        </p:nvGrpSpPr>
        <p:grpSpPr>
          <a:xfrm>
            <a:off x="9448800" y="2628900"/>
            <a:ext cx="6858000" cy="6090341"/>
            <a:chOff x="0" y="0"/>
            <a:chExt cx="939844" cy="801344"/>
          </a:xfrm>
        </p:grpSpPr>
        <p:sp>
          <p:nvSpPr>
            <p:cNvPr id="8" name="Freeform 8"/>
            <p:cNvSpPr/>
            <p:nvPr/>
          </p:nvSpPr>
          <p:spPr>
            <a:xfrm>
              <a:off x="0" y="0"/>
              <a:ext cx="939844" cy="801344"/>
            </a:xfrm>
            <a:custGeom>
              <a:avLst/>
              <a:gdLst/>
              <a:ahLst/>
              <a:cxnLst/>
              <a:rect l="l" t="t" r="r" b="b"/>
              <a:pathLst>
                <a:path w="939844" h="801344">
                  <a:moveTo>
                    <a:pt x="0" y="0"/>
                  </a:moveTo>
                  <a:lnTo>
                    <a:pt x="939844" y="0"/>
                  </a:lnTo>
                  <a:lnTo>
                    <a:pt x="939844" y="801344"/>
                  </a:lnTo>
                  <a:lnTo>
                    <a:pt x="0" y="801344"/>
                  </a:lnTo>
                  <a:close/>
                </a:path>
              </a:pathLst>
            </a:custGeom>
            <a:blipFill>
              <a:blip r:embed="rId2"/>
              <a:stretch>
                <a:fillRect l="-13889" r="-13889"/>
              </a:stretch>
            </a:blipFill>
          </p:spPr>
        </p:sp>
      </p:grpSp>
      <p:sp>
        <p:nvSpPr>
          <p:cNvPr id="11" name="TextBox 10"/>
          <p:cNvSpPr txBox="1"/>
          <p:nvPr/>
        </p:nvSpPr>
        <p:spPr>
          <a:xfrm flipH="1">
            <a:off x="761999" y="342900"/>
            <a:ext cx="16154399" cy="1200329"/>
          </a:xfrm>
          <a:prstGeom prst="rect">
            <a:avLst/>
          </a:prstGeom>
          <a:noFill/>
        </p:spPr>
        <p:txBody>
          <a:bodyPr wrap="square" rtlCol="0">
            <a:spAutoFit/>
          </a:bodyPr>
          <a:lstStyle/>
          <a:p>
            <a:r>
              <a:rPr lang="en-US" sz="7200" dirty="0">
                <a:solidFill>
                  <a:schemeClr val="bg1"/>
                </a:solidFill>
              </a:rPr>
              <a:t>             TOOLES AND TECHNOLOGIES</a:t>
            </a:r>
            <a:endParaRPr lang="en-IN" sz="7200" dirty="0">
              <a:solidFill>
                <a:schemeClr val="bg1"/>
              </a:solidFill>
            </a:endParaRPr>
          </a:p>
        </p:txBody>
      </p:sp>
      <p:sp>
        <p:nvSpPr>
          <p:cNvPr id="13" name="TextBox 12"/>
          <p:cNvSpPr txBox="1"/>
          <p:nvPr/>
        </p:nvSpPr>
        <p:spPr>
          <a:xfrm flipH="1">
            <a:off x="1828377" y="1567759"/>
            <a:ext cx="10210800" cy="8586966"/>
          </a:xfrm>
          <a:prstGeom prst="rect">
            <a:avLst/>
          </a:prstGeom>
          <a:noFill/>
        </p:spPr>
        <p:txBody>
          <a:bodyPr wrap="square" rtlCol="0">
            <a:spAutoFit/>
          </a:bodyPr>
          <a:lstStyle/>
          <a:p>
            <a:r>
              <a:rPr lang="en-US" sz="3200" dirty="0"/>
              <a:t>                                                                                                              Front End:</a:t>
            </a:r>
          </a:p>
          <a:p>
            <a:pPr marL="285750" indent="-285750">
              <a:buFont typeface="Wingdings" panose="05000000000000000000" pitchFamily="2" charset="2"/>
              <a:buChar char="§"/>
            </a:pPr>
            <a:r>
              <a:rPr lang="en-US" sz="2400" dirty="0"/>
              <a:t>HTML</a:t>
            </a:r>
          </a:p>
          <a:p>
            <a:pPr marL="285750" indent="-285750">
              <a:buFont typeface="Wingdings" panose="05000000000000000000" pitchFamily="2" charset="2"/>
              <a:buChar char="§"/>
            </a:pPr>
            <a:r>
              <a:rPr lang="en-US" sz="2400" dirty="0"/>
              <a:t>CSS</a:t>
            </a:r>
          </a:p>
          <a:p>
            <a:pPr marL="285750" indent="-285750">
              <a:buFont typeface="Wingdings" panose="05000000000000000000" pitchFamily="2" charset="2"/>
              <a:buChar char="§"/>
            </a:pPr>
            <a:r>
              <a:rPr lang="en-US" sz="2400" dirty="0"/>
              <a:t>JAVASCRIPT</a:t>
            </a:r>
          </a:p>
          <a:p>
            <a:pPr marL="285750" indent="-285750">
              <a:buFont typeface="Wingdings" panose="05000000000000000000" pitchFamily="2" charset="2"/>
              <a:buChar char="§"/>
            </a:pPr>
            <a:r>
              <a:rPr lang="en-US" sz="2400" dirty="0"/>
              <a:t>J QUERY</a:t>
            </a:r>
          </a:p>
          <a:p>
            <a:pPr marL="285750" indent="-285750">
              <a:buFont typeface="Wingdings" panose="05000000000000000000" pitchFamily="2" charset="2"/>
              <a:buChar char="§"/>
            </a:pPr>
            <a:r>
              <a:rPr lang="en-US" sz="2400" dirty="0"/>
              <a:t>BOOSTSTRAP</a:t>
            </a:r>
          </a:p>
          <a:p>
            <a:pPr marL="285750" indent="-285750">
              <a:buFont typeface="Wingdings" panose="05000000000000000000" pitchFamily="2" charset="2"/>
              <a:buChar char="§"/>
            </a:pPr>
            <a:r>
              <a:rPr lang="en-US" sz="2400" dirty="0"/>
              <a:t>REACT.JS</a:t>
            </a:r>
          </a:p>
          <a:p>
            <a:pPr marL="285750" indent="-285750">
              <a:buFont typeface="Wingdings" panose="05000000000000000000" pitchFamily="2" charset="2"/>
              <a:buChar char="§"/>
            </a:pPr>
            <a:endParaRPr lang="en-US" dirty="0"/>
          </a:p>
          <a:p>
            <a:r>
              <a:rPr lang="en-US" sz="3200" dirty="0"/>
              <a:t>BACK END:</a:t>
            </a:r>
          </a:p>
          <a:p>
            <a:pPr marL="285750" indent="-285750">
              <a:buFont typeface="Wingdings" panose="05000000000000000000" pitchFamily="2" charset="2"/>
              <a:buChar char="§"/>
            </a:pPr>
            <a:r>
              <a:rPr lang="en-US" sz="2400" dirty="0"/>
              <a:t>NODE.js(EXPRESS JS)</a:t>
            </a:r>
          </a:p>
          <a:p>
            <a:endParaRPr lang="en-US" dirty="0"/>
          </a:p>
          <a:p>
            <a:r>
              <a:rPr lang="en-US" sz="3200" dirty="0"/>
              <a:t>DATABASE</a:t>
            </a:r>
            <a:r>
              <a:rPr lang="en-US" dirty="0"/>
              <a:t>:</a:t>
            </a:r>
          </a:p>
          <a:p>
            <a:pPr marL="285750" indent="-285750">
              <a:buFont typeface="Wingdings" panose="05000000000000000000" pitchFamily="2" charset="2"/>
              <a:buChar char="§"/>
            </a:pPr>
            <a:r>
              <a:rPr lang="en-US" sz="2400" dirty="0"/>
              <a:t>MY SQL</a:t>
            </a:r>
          </a:p>
          <a:p>
            <a:pPr marL="285750" indent="-285750">
              <a:buFont typeface="Wingdings" panose="05000000000000000000" pitchFamily="2" charset="2"/>
              <a:buChar char="§"/>
            </a:pPr>
            <a:endParaRPr lang="en-US" dirty="0"/>
          </a:p>
          <a:p>
            <a:r>
              <a:rPr lang="en-US" sz="3200" dirty="0"/>
              <a:t>DOCUMANTATION TOOLS:</a:t>
            </a:r>
          </a:p>
          <a:p>
            <a:pPr marL="285750" indent="-285750">
              <a:buFont typeface="Wingdings" panose="05000000000000000000" pitchFamily="2" charset="2"/>
              <a:buChar char="§"/>
            </a:pPr>
            <a:r>
              <a:rPr lang="en-US" sz="2400" dirty="0"/>
              <a:t>MS WORD</a:t>
            </a:r>
          </a:p>
          <a:p>
            <a:pPr marL="285750" indent="-285750">
              <a:buFont typeface="Wingdings" panose="05000000000000000000" pitchFamily="2" charset="2"/>
              <a:buChar char="§"/>
            </a:pPr>
            <a:r>
              <a:rPr lang="en-US" sz="2400" dirty="0"/>
              <a:t>POWER POINT</a:t>
            </a:r>
          </a:p>
          <a:p>
            <a:pPr marL="285750" indent="-285750">
              <a:buFont typeface="Wingdings" panose="05000000000000000000" pitchFamily="2" charset="2"/>
              <a:buChar char="§"/>
            </a:pPr>
            <a:r>
              <a:rPr lang="en-US" sz="2400" dirty="0"/>
              <a:t>DRAW.IO</a:t>
            </a:r>
          </a:p>
          <a:p>
            <a:pPr marL="285750" indent="-285750">
              <a:buFont typeface="Wingdings" panose="05000000000000000000" pitchFamily="2" charset="2"/>
              <a:buChar char="§"/>
            </a:pPr>
            <a:endParaRPr lang="en-US" dirty="0"/>
          </a:p>
          <a:p>
            <a:r>
              <a:rPr lang="en-US" sz="3200" dirty="0"/>
              <a:t>DEVLOPMENT &amp; TESTING:</a:t>
            </a:r>
          </a:p>
          <a:p>
            <a:pPr marL="285750" indent="-285750">
              <a:buFont typeface="Wingdings" panose="05000000000000000000" pitchFamily="2" charset="2"/>
              <a:buChar char="§"/>
            </a:pPr>
            <a:r>
              <a:rPr lang="en-US" sz="2400" dirty="0"/>
              <a:t>VISUAL STUDIO CODE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852250" y="3061723"/>
            <a:ext cx="7068494" cy="2489871"/>
            <a:chOff x="0" y="0"/>
            <a:chExt cx="1461001" cy="514636"/>
          </a:xfrm>
        </p:grpSpPr>
        <p:sp>
          <p:nvSpPr>
            <p:cNvPr id="3" name="Freeform 3"/>
            <p:cNvSpPr/>
            <p:nvPr/>
          </p:nvSpPr>
          <p:spPr>
            <a:xfrm>
              <a:off x="0" y="0"/>
              <a:ext cx="1461001" cy="514636"/>
            </a:xfrm>
            <a:custGeom>
              <a:avLst/>
              <a:gdLst/>
              <a:ahLst/>
              <a:cxnLst/>
              <a:rect l="l" t="t" r="r" b="b"/>
              <a:pathLst>
                <a:path w="1461001" h="514636">
                  <a:moveTo>
                    <a:pt x="0" y="0"/>
                  </a:moveTo>
                  <a:lnTo>
                    <a:pt x="1461001" y="0"/>
                  </a:lnTo>
                  <a:lnTo>
                    <a:pt x="1461001" y="514636"/>
                  </a:lnTo>
                  <a:lnTo>
                    <a:pt x="0" y="514636"/>
                  </a:lnTo>
                  <a:close/>
                </a:path>
              </a:pathLst>
            </a:custGeom>
            <a:blipFill>
              <a:blip r:embed="rId2"/>
              <a:stretch>
                <a:fillRect t="-80487" b="-8944"/>
              </a:stretch>
            </a:blipFill>
          </p:spPr>
        </p:sp>
      </p:grpSp>
      <p:grpSp>
        <p:nvGrpSpPr>
          <p:cNvPr id="4" name="Group 4"/>
          <p:cNvGrpSpPr/>
          <p:nvPr/>
        </p:nvGrpSpPr>
        <p:grpSpPr>
          <a:xfrm>
            <a:off x="0" y="7200900"/>
            <a:ext cx="3086100" cy="3086100"/>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92D15"/>
            </a:solidFill>
          </p:spPr>
        </p:sp>
        <p:sp>
          <p:nvSpPr>
            <p:cNvPr id="6" name="TextBox 6"/>
            <p:cNvSpPr txBox="1"/>
            <p:nvPr/>
          </p:nvSpPr>
          <p:spPr>
            <a:xfrm>
              <a:off x="0" y="-28575"/>
              <a:ext cx="812800" cy="841375"/>
            </a:xfrm>
            <a:prstGeom prst="rect">
              <a:avLst/>
            </a:prstGeom>
          </p:spPr>
          <p:txBody>
            <a:bodyPr lIns="50800" tIns="50800" rIns="50800" bIns="50800" rtlCol="0" anchor="ctr"/>
            <a:lstStyle/>
            <a:p>
              <a:pPr algn="ctr">
                <a:lnSpc>
                  <a:spcPts val="2519"/>
                </a:lnSpc>
              </a:pPr>
              <a:endParaRPr/>
            </a:p>
          </p:txBody>
        </p:sp>
      </p:grpSp>
      <p:grpSp>
        <p:nvGrpSpPr>
          <p:cNvPr id="7" name="Group 7"/>
          <p:cNvGrpSpPr/>
          <p:nvPr/>
        </p:nvGrpSpPr>
        <p:grpSpPr>
          <a:xfrm>
            <a:off x="1852250" y="6071926"/>
            <a:ext cx="7068494" cy="2489871"/>
            <a:chOff x="0" y="0"/>
            <a:chExt cx="1461001" cy="514636"/>
          </a:xfrm>
        </p:grpSpPr>
        <p:sp>
          <p:nvSpPr>
            <p:cNvPr id="8" name="Freeform 8"/>
            <p:cNvSpPr/>
            <p:nvPr/>
          </p:nvSpPr>
          <p:spPr>
            <a:xfrm>
              <a:off x="0" y="0"/>
              <a:ext cx="1461001" cy="514636"/>
            </a:xfrm>
            <a:custGeom>
              <a:avLst/>
              <a:gdLst/>
              <a:ahLst/>
              <a:cxnLst/>
              <a:rect l="l" t="t" r="r" b="b"/>
              <a:pathLst>
                <a:path w="1461001" h="514636">
                  <a:moveTo>
                    <a:pt x="0" y="0"/>
                  </a:moveTo>
                  <a:lnTo>
                    <a:pt x="1461001" y="0"/>
                  </a:lnTo>
                  <a:lnTo>
                    <a:pt x="1461001" y="514636"/>
                  </a:lnTo>
                  <a:lnTo>
                    <a:pt x="0" y="514636"/>
                  </a:lnTo>
                  <a:close/>
                </a:path>
              </a:pathLst>
            </a:custGeom>
            <a:blipFill>
              <a:blip r:embed="rId3"/>
              <a:stretch>
                <a:fillRect t="-69918" b="-19513"/>
              </a:stretch>
            </a:blipFill>
          </p:spPr>
        </p:sp>
      </p:grpSp>
      <p:sp>
        <p:nvSpPr>
          <p:cNvPr id="14" name="TextBox 14"/>
          <p:cNvSpPr txBox="1"/>
          <p:nvPr/>
        </p:nvSpPr>
        <p:spPr>
          <a:xfrm>
            <a:off x="9771829" y="1687102"/>
            <a:ext cx="6663921" cy="396241"/>
          </a:xfrm>
          <a:prstGeom prst="rect">
            <a:avLst/>
          </a:prstGeom>
        </p:spPr>
        <p:txBody>
          <a:bodyPr lIns="0" tIns="0" rIns="0" bIns="0" rtlCol="0" anchor="t">
            <a:spAutoFit/>
          </a:bodyPr>
          <a:lstStyle/>
          <a:p>
            <a:pPr algn="l">
              <a:lnSpc>
                <a:spcPts val="3359"/>
              </a:lnSpc>
              <a:spcBef>
                <a:spcPct val="0"/>
              </a:spcBef>
            </a:pPr>
            <a:r>
              <a:rPr lang="en-US" sz="2399" dirty="0">
                <a:solidFill>
                  <a:srgbClr val="000000"/>
                </a:solidFill>
                <a:latin typeface="Open Sans"/>
                <a:ea typeface="Open Sans"/>
                <a:cs typeface="Open Sans"/>
                <a:sym typeface="Open Sans"/>
              </a:rPr>
              <a:t>01 Vision</a:t>
            </a:r>
          </a:p>
        </p:txBody>
      </p:sp>
      <p:sp>
        <p:nvSpPr>
          <p:cNvPr id="15" name="TextBox 15"/>
          <p:cNvSpPr txBox="1"/>
          <p:nvPr/>
        </p:nvSpPr>
        <p:spPr>
          <a:xfrm>
            <a:off x="9771829" y="2334908"/>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16" name="TextBox 16"/>
          <p:cNvSpPr txBox="1"/>
          <p:nvPr/>
        </p:nvSpPr>
        <p:spPr>
          <a:xfrm>
            <a:off x="9771829" y="3556992"/>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02 Vision</a:t>
            </a:r>
          </a:p>
        </p:txBody>
      </p:sp>
      <p:sp>
        <p:nvSpPr>
          <p:cNvPr id="17" name="TextBox 17"/>
          <p:cNvSpPr txBox="1"/>
          <p:nvPr/>
        </p:nvSpPr>
        <p:spPr>
          <a:xfrm>
            <a:off x="9771829" y="4204798"/>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18" name="TextBox 18"/>
          <p:cNvSpPr txBox="1"/>
          <p:nvPr/>
        </p:nvSpPr>
        <p:spPr>
          <a:xfrm>
            <a:off x="9771829" y="5426882"/>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03 Vision</a:t>
            </a:r>
          </a:p>
        </p:txBody>
      </p:sp>
      <p:sp>
        <p:nvSpPr>
          <p:cNvPr id="19" name="TextBox 19"/>
          <p:cNvSpPr txBox="1"/>
          <p:nvPr/>
        </p:nvSpPr>
        <p:spPr>
          <a:xfrm>
            <a:off x="9771829" y="6074688"/>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20" name="TextBox 20"/>
          <p:cNvSpPr txBox="1"/>
          <p:nvPr/>
        </p:nvSpPr>
        <p:spPr>
          <a:xfrm>
            <a:off x="9771829" y="7296772"/>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04 Vision</a:t>
            </a:r>
          </a:p>
        </p:txBody>
      </p:sp>
      <p:sp>
        <p:nvSpPr>
          <p:cNvPr id="21" name="TextBox 21"/>
          <p:cNvSpPr txBox="1"/>
          <p:nvPr/>
        </p:nvSpPr>
        <p:spPr>
          <a:xfrm>
            <a:off x="9771829" y="7944578"/>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22" name="TextBox 22"/>
          <p:cNvSpPr txBox="1"/>
          <p:nvPr/>
        </p:nvSpPr>
        <p:spPr>
          <a:xfrm>
            <a:off x="1852250" y="1620427"/>
            <a:ext cx="4503895" cy="970066"/>
          </a:xfrm>
          <a:prstGeom prst="rect">
            <a:avLst/>
          </a:prstGeom>
        </p:spPr>
        <p:txBody>
          <a:bodyPr lIns="0" tIns="0" rIns="0" bIns="0" rtlCol="0" anchor="t">
            <a:spAutoFit/>
          </a:bodyPr>
          <a:lstStyle/>
          <a:p>
            <a:pPr algn="l">
              <a:lnSpc>
                <a:spcPts val="7956"/>
              </a:lnSpc>
              <a:spcBef>
                <a:spcPct val="0"/>
              </a:spcBef>
            </a:pPr>
            <a:r>
              <a:rPr lang="en-US" sz="5683" b="1">
                <a:solidFill>
                  <a:srgbClr val="592D15"/>
                </a:solidFill>
                <a:latin typeface="Amaranth Bold"/>
                <a:ea typeface="Amaranth Bold"/>
                <a:cs typeface="Amaranth Bold"/>
                <a:sym typeface="Amaranth Bold"/>
              </a:rPr>
              <a:t>Our Vision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421112" y="7200900"/>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592D15"/>
            </a:solidFill>
          </p:spPr>
        </p:sp>
        <p:sp>
          <p:nvSpPr>
            <p:cNvPr id="4" name="TextBox 4"/>
            <p:cNvSpPr txBox="1"/>
            <p:nvPr/>
          </p:nvSpPr>
          <p:spPr>
            <a:xfrm>
              <a:off x="0" y="-28575"/>
              <a:ext cx="812800" cy="841375"/>
            </a:xfrm>
            <a:prstGeom prst="rect">
              <a:avLst/>
            </a:prstGeom>
          </p:spPr>
          <p:txBody>
            <a:bodyPr lIns="50800" tIns="50800" rIns="50800" bIns="50800" rtlCol="0" anchor="ctr"/>
            <a:lstStyle/>
            <a:p>
              <a:pPr algn="ctr">
                <a:lnSpc>
                  <a:spcPts val="2519"/>
                </a:lnSpc>
              </a:pPr>
              <a:endParaRPr/>
            </a:p>
          </p:txBody>
        </p:sp>
      </p:grpSp>
      <p:grpSp>
        <p:nvGrpSpPr>
          <p:cNvPr id="5" name="Group 5"/>
          <p:cNvGrpSpPr/>
          <p:nvPr/>
        </p:nvGrpSpPr>
        <p:grpSpPr>
          <a:xfrm>
            <a:off x="9520070" y="1808870"/>
            <a:ext cx="6888184" cy="6669261"/>
            <a:chOff x="0" y="0"/>
            <a:chExt cx="939844" cy="909973"/>
          </a:xfrm>
        </p:grpSpPr>
        <p:sp>
          <p:nvSpPr>
            <p:cNvPr id="6" name="Freeform 6"/>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2"/>
              <a:stretch>
                <a:fillRect l="-22616" r="-22616"/>
              </a:stretch>
            </a:blipFill>
          </p:spPr>
        </p:sp>
      </p:grpSp>
      <p:sp>
        <p:nvSpPr>
          <p:cNvPr id="11" name="TextBox 11"/>
          <p:cNvSpPr txBox="1"/>
          <p:nvPr/>
        </p:nvSpPr>
        <p:spPr>
          <a:xfrm>
            <a:off x="1028700" y="409466"/>
            <a:ext cx="3322090" cy="389256"/>
          </a:xfrm>
          <a:prstGeom prst="rect">
            <a:avLst/>
          </a:prstGeom>
        </p:spPr>
        <p:txBody>
          <a:bodyPr lIns="0" tIns="0" rIns="0" bIns="0" rtlCol="0" anchor="t">
            <a:spAutoFit/>
          </a:bodyPr>
          <a:lstStyle/>
          <a:p>
            <a:pPr algn="l">
              <a:lnSpc>
                <a:spcPts val="3219"/>
              </a:lnSpc>
              <a:spcBef>
                <a:spcPct val="0"/>
              </a:spcBef>
            </a:pPr>
            <a:r>
              <a:rPr lang="en-US" sz="2299" b="1">
                <a:solidFill>
                  <a:srgbClr val="000000"/>
                </a:solidFill>
                <a:latin typeface="Open Sans Bold"/>
                <a:ea typeface="Open Sans Bold"/>
                <a:cs typeface="Open Sans Bold"/>
                <a:sym typeface="Open Sans Bold"/>
              </a:rPr>
              <a:t>RIMBERIO CO</a:t>
            </a:r>
          </a:p>
        </p:txBody>
      </p:sp>
      <p:sp>
        <p:nvSpPr>
          <p:cNvPr id="12" name="TextBox 12"/>
          <p:cNvSpPr txBox="1"/>
          <p:nvPr/>
        </p:nvSpPr>
        <p:spPr>
          <a:xfrm>
            <a:off x="1879746" y="1704095"/>
            <a:ext cx="4503895" cy="970066"/>
          </a:xfrm>
          <a:prstGeom prst="rect">
            <a:avLst/>
          </a:prstGeom>
        </p:spPr>
        <p:txBody>
          <a:bodyPr lIns="0" tIns="0" rIns="0" bIns="0" rtlCol="0" anchor="t">
            <a:spAutoFit/>
          </a:bodyPr>
          <a:lstStyle/>
          <a:p>
            <a:pPr algn="l">
              <a:lnSpc>
                <a:spcPts val="7956"/>
              </a:lnSpc>
              <a:spcBef>
                <a:spcPct val="0"/>
              </a:spcBef>
            </a:pPr>
            <a:r>
              <a:rPr lang="en-US" sz="5683" b="1">
                <a:solidFill>
                  <a:srgbClr val="592D15"/>
                </a:solidFill>
                <a:latin typeface="Amaranth Bold"/>
                <a:ea typeface="Amaranth Bold"/>
                <a:cs typeface="Amaranth Bold"/>
                <a:sym typeface="Amaranth Bold"/>
              </a:rPr>
              <a:t>Our Mission</a:t>
            </a:r>
          </a:p>
        </p:txBody>
      </p:sp>
      <p:sp>
        <p:nvSpPr>
          <p:cNvPr id="13" name="TextBox 13"/>
          <p:cNvSpPr txBox="1"/>
          <p:nvPr/>
        </p:nvSpPr>
        <p:spPr>
          <a:xfrm>
            <a:off x="1879746" y="3343791"/>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01 Mission</a:t>
            </a:r>
          </a:p>
        </p:txBody>
      </p:sp>
      <p:sp>
        <p:nvSpPr>
          <p:cNvPr id="14" name="TextBox 14"/>
          <p:cNvSpPr txBox="1"/>
          <p:nvPr/>
        </p:nvSpPr>
        <p:spPr>
          <a:xfrm>
            <a:off x="1879746" y="3991597"/>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15" name="TextBox 15"/>
          <p:cNvSpPr txBox="1"/>
          <p:nvPr/>
        </p:nvSpPr>
        <p:spPr>
          <a:xfrm>
            <a:off x="1879746" y="5278448"/>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02 Mission</a:t>
            </a:r>
          </a:p>
        </p:txBody>
      </p:sp>
      <p:sp>
        <p:nvSpPr>
          <p:cNvPr id="16" name="TextBox 16"/>
          <p:cNvSpPr txBox="1"/>
          <p:nvPr/>
        </p:nvSpPr>
        <p:spPr>
          <a:xfrm>
            <a:off x="1879746" y="5926254"/>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
        <p:nvSpPr>
          <p:cNvPr id="17" name="TextBox 17"/>
          <p:cNvSpPr txBox="1"/>
          <p:nvPr/>
        </p:nvSpPr>
        <p:spPr>
          <a:xfrm>
            <a:off x="1879746" y="7213104"/>
            <a:ext cx="6663921" cy="396241"/>
          </a:xfrm>
          <a:prstGeom prst="rect">
            <a:avLst/>
          </a:prstGeom>
        </p:spPr>
        <p:txBody>
          <a:bodyPr lIns="0" tIns="0" rIns="0" bIns="0" rtlCol="0" anchor="t">
            <a:spAutoFit/>
          </a:bodyPr>
          <a:lstStyle/>
          <a:p>
            <a:pPr algn="l">
              <a:lnSpc>
                <a:spcPts val="3359"/>
              </a:lnSpc>
              <a:spcBef>
                <a:spcPct val="0"/>
              </a:spcBef>
            </a:pPr>
            <a:r>
              <a:rPr lang="en-US" sz="2399">
                <a:solidFill>
                  <a:srgbClr val="000000"/>
                </a:solidFill>
                <a:latin typeface="Open Sans"/>
                <a:ea typeface="Open Sans"/>
                <a:cs typeface="Open Sans"/>
                <a:sym typeface="Open Sans"/>
              </a:rPr>
              <a:t>03 Mission</a:t>
            </a:r>
          </a:p>
        </p:txBody>
      </p:sp>
      <p:sp>
        <p:nvSpPr>
          <p:cNvPr id="18" name="TextBox 18"/>
          <p:cNvSpPr txBox="1"/>
          <p:nvPr/>
        </p:nvSpPr>
        <p:spPr>
          <a:xfrm>
            <a:off x="1879746" y="7860910"/>
            <a:ext cx="6663921" cy="61722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200900"/>
            <a:ext cx="18288000" cy="3086100"/>
            <a:chOff x="0" y="0"/>
            <a:chExt cx="4816593" cy="812800"/>
          </a:xfrm>
        </p:grpSpPr>
        <p:sp>
          <p:nvSpPr>
            <p:cNvPr id="3" name="Freeform 3"/>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592D15"/>
            </a:solidFill>
          </p:spPr>
        </p:sp>
        <p:sp>
          <p:nvSpPr>
            <p:cNvPr id="4" name="TextBox 4"/>
            <p:cNvSpPr txBox="1"/>
            <p:nvPr/>
          </p:nvSpPr>
          <p:spPr>
            <a:xfrm>
              <a:off x="0" y="-28575"/>
              <a:ext cx="4816593" cy="841375"/>
            </a:xfrm>
            <a:prstGeom prst="rect">
              <a:avLst/>
            </a:prstGeom>
          </p:spPr>
          <p:txBody>
            <a:bodyPr lIns="50800" tIns="50800" rIns="50800" bIns="50800" rtlCol="0" anchor="ctr"/>
            <a:lstStyle/>
            <a:p>
              <a:pPr algn="ctr">
                <a:lnSpc>
                  <a:spcPts val="2519"/>
                </a:lnSpc>
              </a:pPr>
              <a:endParaRPr/>
            </a:p>
          </p:txBody>
        </p:sp>
      </p:grpSp>
      <p:grpSp>
        <p:nvGrpSpPr>
          <p:cNvPr id="5" name="Group 5"/>
          <p:cNvGrpSpPr/>
          <p:nvPr/>
        </p:nvGrpSpPr>
        <p:grpSpPr>
          <a:xfrm>
            <a:off x="2150487" y="1958217"/>
            <a:ext cx="4426530" cy="6370567"/>
            <a:chOff x="0" y="0"/>
            <a:chExt cx="939844" cy="1352603"/>
          </a:xfrm>
        </p:grpSpPr>
        <p:sp>
          <p:nvSpPr>
            <p:cNvPr id="6" name="Freeform 6"/>
            <p:cNvSpPr/>
            <p:nvPr/>
          </p:nvSpPr>
          <p:spPr>
            <a:xfrm>
              <a:off x="0" y="0"/>
              <a:ext cx="939844" cy="1352603"/>
            </a:xfrm>
            <a:custGeom>
              <a:avLst/>
              <a:gdLst/>
              <a:ahLst/>
              <a:cxnLst/>
              <a:rect l="l" t="t" r="r" b="b"/>
              <a:pathLst>
                <a:path w="939844" h="1352603">
                  <a:moveTo>
                    <a:pt x="0" y="0"/>
                  </a:moveTo>
                  <a:lnTo>
                    <a:pt x="939844" y="0"/>
                  </a:lnTo>
                  <a:lnTo>
                    <a:pt x="939844" y="1352603"/>
                  </a:lnTo>
                  <a:lnTo>
                    <a:pt x="0" y="1352603"/>
                  </a:lnTo>
                  <a:close/>
                </a:path>
              </a:pathLst>
            </a:custGeom>
            <a:blipFill>
              <a:blip r:embed="rId2"/>
              <a:stretch>
                <a:fillRect t="-2207" b="-2207"/>
              </a:stretch>
            </a:blipFill>
          </p:spPr>
        </p:sp>
      </p:grpSp>
      <p:grpSp>
        <p:nvGrpSpPr>
          <p:cNvPr id="7" name="Group 7"/>
          <p:cNvGrpSpPr/>
          <p:nvPr/>
        </p:nvGrpSpPr>
        <p:grpSpPr>
          <a:xfrm>
            <a:off x="6930735" y="4042939"/>
            <a:ext cx="4426530" cy="4285844"/>
            <a:chOff x="0" y="0"/>
            <a:chExt cx="939844" cy="909973"/>
          </a:xfrm>
        </p:grpSpPr>
        <p:sp>
          <p:nvSpPr>
            <p:cNvPr id="8" name="Freeform 8"/>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3"/>
              <a:stretch>
                <a:fillRect l="-17578" r="-17578"/>
              </a:stretch>
            </a:blipFill>
          </p:spPr>
        </p:sp>
      </p:grpSp>
      <p:grpSp>
        <p:nvGrpSpPr>
          <p:cNvPr id="9" name="Group 9"/>
          <p:cNvGrpSpPr/>
          <p:nvPr/>
        </p:nvGrpSpPr>
        <p:grpSpPr>
          <a:xfrm>
            <a:off x="11710983" y="4042939"/>
            <a:ext cx="4426530" cy="4285844"/>
            <a:chOff x="0" y="0"/>
            <a:chExt cx="939844" cy="909973"/>
          </a:xfrm>
        </p:grpSpPr>
        <p:sp>
          <p:nvSpPr>
            <p:cNvPr id="10" name="Freeform 10"/>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4"/>
              <a:stretch>
                <a:fillRect l="-22550" r="-22550"/>
              </a:stretch>
            </a:blipFill>
          </p:spPr>
        </p:sp>
      </p:grpSp>
      <p:sp>
        <p:nvSpPr>
          <p:cNvPr id="12" name="TextBox 12"/>
          <p:cNvSpPr txBox="1"/>
          <p:nvPr/>
        </p:nvSpPr>
        <p:spPr>
          <a:xfrm>
            <a:off x="16049904" y="465028"/>
            <a:ext cx="120939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Contact</a:t>
            </a:r>
          </a:p>
        </p:txBody>
      </p:sp>
      <p:sp>
        <p:nvSpPr>
          <p:cNvPr id="13" name="TextBox 13"/>
          <p:cNvSpPr txBox="1"/>
          <p:nvPr/>
        </p:nvSpPr>
        <p:spPr>
          <a:xfrm>
            <a:off x="14222235"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Service</a:t>
            </a:r>
          </a:p>
        </p:txBody>
      </p:sp>
      <p:sp>
        <p:nvSpPr>
          <p:cNvPr id="14" name="TextBox 14"/>
          <p:cNvSpPr txBox="1"/>
          <p:nvPr/>
        </p:nvSpPr>
        <p:spPr>
          <a:xfrm>
            <a:off x="12332985" y="465028"/>
            <a:ext cx="127125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About Us</a:t>
            </a:r>
          </a:p>
        </p:txBody>
      </p:sp>
      <p:sp>
        <p:nvSpPr>
          <p:cNvPr id="15" name="TextBox 15"/>
          <p:cNvSpPr txBox="1"/>
          <p:nvPr/>
        </p:nvSpPr>
        <p:spPr>
          <a:xfrm>
            <a:off x="1028700" y="409466"/>
            <a:ext cx="3322090" cy="389256"/>
          </a:xfrm>
          <a:prstGeom prst="rect">
            <a:avLst/>
          </a:prstGeom>
        </p:spPr>
        <p:txBody>
          <a:bodyPr lIns="0" tIns="0" rIns="0" bIns="0" rtlCol="0" anchor="t">
            <a:spAutoFit/>
          </a:bodyPr>
          <a:lstStyle/>
          <a:p>
            <a:pPr algn="l">
              <a:lnSpc>
                <a:spcPts val="3219"/>
              </a:lnSpc>
              <a:spcBef>
                <a:spcPct val="0"/>
              </a:spcBef>
            </a:pPr>
            <a:r>
              <a:rPr lang="en-US" sz="2299" b="1">
                <a:solidFill>
                  <a:srgbClr val="000000"/>
                </a:solidFill>
                <a:latin typeface="Open Sans Bold"/>
                <a:ea typeface="Open Sans Bold"/>
                <a:cs typeface="Open Sans Bold"/>
                <a:sym typeface="Open Sans Bold"/>
              </a:rPr>
              <a:t>RIMBERIO CO</a:t>
            </a:r>
          </a:p>
        </p:txBody>
      </p:sp>
      <p:sp>
        <p:nvSpPr>
          <p:cNvPr id="16" name="TextBox 16"/>
          <p:cNvSpPr txBox="1"/>
          <p:nvPr/>
        </p:nvSpPr>
        <p:spPr>
          <a:xfrm>
            <a:off x="7319926" y="1704095"/>
            <a:ext cx="4503895" cy="970066"/>
          </a:xfrm>
          <a:prstGeom prst="rect">
            <a:avLst/>
          </a:prstGeom>
        </p:spPr>
        <p:txBody>
          <a:bodyPr lIns="0" tIns="0" rIns="0" bIns="0" rtlCol="0" anchor="t">
            <a:spAutoFit/>
          </a:bodyPr>
          <a:lstStyle/>
          <a:p>
            <a:pPr algn="l">
              <a:lnSpc>
                <a:spcPts val="7956"/>
              </a:lnSpc>
              <a:spcBef>
                <a:spcPct val="0"/>
              </a:spcBef>
            </a:pPr>
            <a:r>
              <a:rPr lang="en-US" sz="5683" b="1">
                <a:solidFill>
                  <a:srgbClr val="592D15"/>
                </a:solidFill>
                <a:latin typeface="Amaranth Bold"/>
                <a:ea typeface="Amaranth Bold"/>
                <a:cs typeface="Amaranth Bold"/>
                <a:sym typeface="Amaranth Bold"/>
              </a:rPr>
              <a:t>Our Portfolio</a:t>
            </a:r>
          </a:p>
        </p:txBody>
      </p:sp>
      <p:sp>
        <p:nvSpPr>
          <p:cNvPr id="17" name="TextBox 17"/>
          <p:cNvSpPr txBox="1"/>
          <p:nvPr/>
        </p:nvSpPr>
        <p:spPr>
          <a:xfrm>
            <a:off x="7319926" y="3013367"/>
            <a:ext cx="8817587" cy="407670"/>
          </a:xfrm>
          <a:prstGeom prst="rect">
            <a:avLst/>
          </a:prstGeom>
        </p:spPr>
        <p:txBody>
          <a:bodyPr lIns="0" tIns="0" rIns="0" bIns="0" rtlCol="0" anchor="t">
            <a:spAutoFit/>
          </a:bodyPr>
          <a:lstStyle/>
          <a:p>
            <a:pPr algn="l">
              <a:lnSpc>
                <a:spcPts val="1679"/>
              </a:lnSpc>
              <a:spcBef>
                <a:spcPct val="0"/>
              </a:spcBef>
            </a:pPr>
            <a:r>
              <a:rPr lang="en-US" sz="120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151457" y="2929854"/>
            <a:ext cx="4426530" cy="4285844"/>
            <a:chOff x="0" y="0"/>
            <a:chExt cx="939844" cy="909973"/>
          </a:xfrm>
        </p:grpSpPr>
        <p:sp>
          <p:nvSpPr>
            <p:cNvPr id="3" name="Freeform 3"/>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2"/>
              <a:stretch>
                <a:fillRect l="-31860" t="-42462" r="-1371" b="-63759"/>
              </a:stretch>
            </a:blipFill>
          </p:spPr>
        </p:sp>
      </p:grpSp>
      <p:grpSp>
        <p:nvGrpSpPr>
          <p:cNvPr id="4" name="Group 4"/>
          <p:cNvGrpSpPr/>
          <p:nvPr/>
        </p:nvGrpSpPr>
        <p:grpSpPr>
          <a:xfrm>
            <a:off x="2151457" y="7663040"/>
            <a:ext cx="4426530" cy="1040483"/>
            <a:chOff x="0" y="0"/>
            <a:chExt cx="1165835" cy="274037"/>
          </a:xfrm>
        </p:grpSpPr>
        <p:sp>
          <p:nvSpPr>
            <p:cNvPr id="5" name="Freeform 5"/>
            <p:cNvSpPr/>
            <p:nvPr/>
          </p:nvSpPr>
          <p:spPr>
            <a:xfrm>
              <a:off x="0" y="0"/>
              <a:ext cx="1165835" cy="274037"/>
            </a:xfrm>
            <a:custGeom>
              <a:avLst/>
              <a:gdLst/>
              <a:ahLst/>
              <a:cxnLst/>
              <a:rect l="l" t="t" r="r" b="b"/>
              <a:pathLst>
                <a:path w="1165835" h="274037">
                  <a:moveTo>
                    <a:pt x="0" y="0"/>
                  </a:moveTo>
                  <a:lnTo>
                    <a:pt x="1165835" y="0"/>
                  </a:lnTo>
                  <a:lnTo>
                    <a:pt x="1165835" y="274037"/>
                  </a:lnTo>
                  <a:lnTo>
                    <a:pt x="0" y="274037"/>
                  </a:lnTo>
                  <a:close/>
                </a:path>
              </a:pathLst>
            </a:custGeom>
            <a:solidFill>
              <a:srgbClr val="592D15"/>
            </a:solidFill>
          </p:spPr>
        </p:sp>
        <p:sp>
          <p:nvSpPr>
            <p:cNvPr id="6" name="TextBox 6"/>
            <p:cNvSpPr txBox="1"/>
            <p:nvPr/>
          </p:nvSpPr>
          <p:spPr>
            <a:xfrm>
              <a:off x="0" y="-28575"/>
              <a:ext cx="1165835" cy="302612"/>
            </a:xfrm>
            <a:prstGeom prst="rect">
              <a:avLst/>
            </a:prstGeom>
          </p:spPr>
          <p:txBody>
            <a:bodyPr lIns="50800" tIns="50800" rIns="50800" bIns="50800" rtlCol="0" anchor="ctr"/>
            <a:lstStyle/>
            <a:p>
              <a:pPr algn="ctr">
                <a:lnSpc>
                  <a:spcPts val="2519"/>
                </a:lnSpc>
              </a:pPr>
              <a:endParaRPr/>
            </a:p>
          </p:txBody>
        </p:sp>
      </p:grpSp>
      <p:grpSp>
        <p:nvGrpSpPr>
          <p:cNvPr id="7" name="Group 7"/>
          <p:cNvGrpSpPr/>
          <p:nvPr/>
        </p:nvGrpSpPr>
        <p:grpSpPr>
          <a:xfrm>
            <a:off x="6930735" y="2929854"/>
            <a:ext cx="4426530" cy="4285844"/>
            <a:chOff x="0" y="0"/>
            <a:chExt cx="939844" cy="909973"/>
          </a:xfrm>
        </p:grpSpPr>
        <p:sp>
          <p:nvSpPr>
            <p:cNvPr id="8" name="Freeform 8"/>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3"/>
              <a:stretch>
                <a:fillRect l="-34419" t="-30815" r="-1473" b="-79523"/>
              </a:stretch>
            </a:blipFill>
          </p:spPr>
        </p:sp>
      </p:grpSp>
      <p:grpSp>
        <p:nvGrpSpPr>
          <p:cNvPr id="9" name="Group 9"/>
          <p:cNvGrpSpPr/>
          <p:nvPr/>
        </p:nvGrpSpPr>
        <p:grpSpPr>
          <a:xfrm>
            <a:off x="6930735" y="7663040"/>
            <a:ext cx="4426530" cy="1040483"/>
            <a:chOff x="0" y="0"/>
            <a:chExt cx="1165835" cy="274037"/>
          </a:xfrm>
        </p:grpSpPr>
        <p:sp>
          <p:nvSpPr>
            <p:cNvPr id="10" name="Freeform 10"/>
            <p:cNvSpPr/>
            <p:nvPr/>
          </p:nvSpPr>
          <p:spPr>
            <a:xfrm>
              <a:off x="0" y="0"/>
              <a:ext cx="1165835" cy="274037"/>
            </a:xfrm>
            <a:custGeom>
              <a:avLst/>
              <a:gdLst/>
              <a:ahLst/>
              <a:cxnLst/>
              <a:rect l="l" t="t" r="r" b="b"/>
              <a:pathLst>
                <a:path w="1165835" h="274037">
                  <a:moveTo>
                    <a:pt x="0" y="0"/>
                  </a:moveTo>
                  <a:lnTo>
                    <a:pt x="1165835" y="0"/>
                  </a:lnTo>
                  <a:lnTo>
                    <a:pt x="1165835" y="274037"/>
                  </a:lnTo>
                  <a:lnTo>
                    <a:pt x="0" y="274037"/>
                  </a:lnTo>
                  <a:close/>
                </a:path>
              </a:pathLst>
            </a:custGeom>
            <a:solidFill>
              <a:srgbClr val="592D15"/>
            </a:solidFill>
          </p:spPr>
        </p:sp>
        <p:sp>
          <p:nvSpPr>
            <p:cNvPr id="11" name="TextBox 11"/>
            <p:cNvSpPr txBox="1"/>
            <p:nvPr/>
          </p:nvSpPr>
          <p:spPr>
            <a:xfrm>
              <a:off x="0" y="-28575"/>
              <a:ext cx="1165835" cy="302612"/>
            </a:xfrm>
            <a:prstGeom prst="rect">
              <a:avLst/>
            </a:prstGeom>
          </p:spPr>
          <p:txBody>
            <a:bodyPr lIns="50800" tIns="50800" rIns="50800" bIns="50800" rtlCol="0" anchor="ctr"/>
            <a:lstStyle/>
            <a:p>
              <a:pPr algn="ctr">
                <a:lnSpc>
                  <a:spcPts val="2519"/>
                </a:lnSpc>
              </a:pPr>
              <a:endParaRPr/>
            </a:p>
          </p:txBody>
        </p:sp>
      </p:grpSp>
      <p:grpSp>
        <p:nvGrpSpPr>
          <p:cNvPr id="12" name="Group 12"/>
          <p:cNvGrpSpPr/>
          <p:nvPr/>
        </p:nvGrpSpPr>
        <p:grpSpPr>
          <a:xfrm>
            <a:off x="11710013" y="2929854"/>
            <a:ext cx="4426530" cy="4285844"/>
            <a:chOff x="0" y="0"/>
            <a:chExt cx="939844" cy="909973"/>
          </a:xfrm>
        </p:grpSpPr>
        <p:sp>
          <p:nvSpPr>
            <p:cNvPr id="13" name="Freeform 13"/>
            <p:cNvSpPr/>
            <p:nvPr/>
          </p:nvSpPr>
          <p:spPr>
            <a:xfrm>
              <a:off x="0" y="0"/>
              <a:ext cx="939844" cy="909973"/>
            </a:xfrm>
            <a:custGeom>
              <a:avLst/>
              <a:gdLst/>
              <a:ahLst/>
              <a:cxnLst/>
              <a:rect l="l" t="t" r="r" b="b"/>
              <a:pathLst>
                <a:path w="939844" h="909973">
                  <a:moveTo>
                    <a:pt x="0" y="0"/>
                  </a:moveTo>
                  <a:lnTo>
                    <a:pt x="939844" y="0"/>
                  </a:lnTo>
                  <a:lnTo>
                    <a:pt x="939844" y="909973"/>
                  </a:lnTo>
                  <a:lnTo>
                    <a:pt x="0" y="909973"/>
                  </a:lnTo>
                  <a:close/>
                </a:path>
              </a:pathLst>
            </a:custGeom>
            <a:blipFill>
              <a:blip r:embed="rId4"/>
              <a:stretch>
                <a:fillRect l="-56435" t="-16087" r="-457" b="-126757"/>
              </a:stretch>
            </a:blipFill>
          </p:spPr>
        </p:sp>
      </p:grpSp>
      <p:grpSp>
        <p:nvGrpSpPr>
          <p:cNvPr id="14" name="Group 14"/>
          <p:cNvGrpSpPr/>
          <p:nvPr/>
        </p:nvGrpSpPr>
        <p:grpSpPr>
          <a:xfrm>
            <a:off x="11710013" y="7663040"/>
            <a:ext cx="4426530" cy="1040483"/>
            <a:chOff x="0" y="0"/>
            <a:chExt cx="1165835" cy="274037"/>
          </a:xfrm>
        </p:grpSpPr>
        <p:sp>
          <p:nvSpPr>
            <p:cNvPr id="15" name="Freeform 15"/>
            <p:cNvSpPr/>
            <p:nvPr/>
          </p:nvSpPr>
          <p:spPr>
            <a:xfrm>
              <a:off x="0" y="0"/>
              <a:ext cx="1165835" cy="274037"/>
            </a:xfrm>
            <a:custGeom>
              <a:avLst/>
              <a:gdLst/>
              <a:ahLst/>
              <a:cxnLst/>
              <a:rect l="l" t="t" r="r" b="b"/>
              <a:pathLst>
                <a:path w="1165835" h="274037">
                  <a:moveTo>
                    <a:pt x="0" y="0"/>
                  </a:moveTo>
                  <a:lnTo>
                    <a:pt x="1165835" y="0"/>
                  </a:lnTo>
                  <a:lnTo>
                    <a:pt x="1165835" y="274037"/>
                  </a:lnTo>
                  <a:lnTo>
                    <a:pt x="0" y="274037"/>
                  </a:lnTo>
                  <a:close/>
                </a:path>
              </a:pathLst>
            </a:custGeom>
            <a:solidFill>
              <a:srgbClr val="592D15"/>
            </a:solidFill>
          </p:spPr>
        </p:sp>
        <p:sp>
          <p:nvSpPr>
            <p:cNvPr id="16" name="TextBox 16"/>
            <p:cNvSpPr txBox="1"/>
            <p:nvPr/>
          </p:nvSpPr>
          <p:spPr>
            <a:xfrm>
              <a:off x="0" y="-28575"/>
              <a:ext cx="1165835" cy="302612"/>
            </a:xfrm>
            <a:prstGeom prst="rect">
              <a:avLst/>
            </a:prstGeom>
          </p:spPr>
          <p:txBody>
            <a:bodyPr lIns="50800" tIns="50800" rIns="50800" bIns="50800" rtlCol="0" anchor="ctr"/>
            <a:lstStyle/>
            <a:p>
              <a:pPr algn="ctr">
                <a:lnSpc>
                  <a:spcPts val="2519"/>
                </a:lnSpc>
              </a:pPr>
              <a:endParaRPr/>
            </a:p>
          </p:txBody>
        </p:sp>
      </p:grpSp>
      <p:sp>
        <p:nvSpPr>
          <p:cNvPr id="17" name="TextBox 17"/>
          <p:cNvSpPr txBox="1"/>
          <p:nvPr/>
        </p:nvSpPr>
        <p:spPr>
          <a:xfrm>
            <a:off x="10505316"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Home</a:t>
            </a:r>
          </a:p>
        </p:txBody>
      </p:sp>
      <p:sp>
        <p:nvSpPr>
          <p:cNvPr id="18" name="TextBox 18"/>
          <p:cNvSpPr txBox="1"/>
          <p:nvPr/>
        </p:nvSpPr>
        <p:spPr>
          <a:xfrm>
            <a:off x="16049904" y="465028"/>
            <a:ext cx="120939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Contact</a:t>
            </a:r>
          </a:p>
        </p:txBody>
      </p:sp>
      <p:sp>
        <p:nvSpPr>
          <p:cNvPr id="19" name="TextBox 19"/>
          <p:cNvSpPr txBox="1"/>
          <p:nvPr/>
        </p:nvSpPr>
        <p:spPr>
          <a:xfrm>
            <a:off x="14222235"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Service</a:t>
            </a:r>
          </a:p>
        </p:txBody>
      </p:sp>
      <p:sp>
        <p:nvSpPr>
          <p:cNvPr id="20" name="TextBox 20"/>
          <p:cNvSpPr txBox="1"/>
          <p:nvPr/>
        </p:nvSpPr>
        <p:spPr>
          <a:xfrm>
            <a:off x="12332985" y="465028"/>
            <a:ext cx="127125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About Us</a:t>
            </a:r>
          </a:p>
        </p:txBody>
      </p:sp>
      <p:sp>
        <p:nvSpPr>
          <p:cNvPr id="21" name="TextBox 21"/>
          <p:cNvSpPr txBox="1"/>
          <p:nvPr/>
        </p:nvSpPr>
        <p:spPr>
          <a:xfrm>
            <a:off x="1028700" y="409466"/>
            <a:ext cx="3322090" cy="389256"/>
          </a:xfrm>
          <a:prstGeom prst="rect">
            <a:avLst/>
          </a:prstGeom>
        </p:spPr>
        <p:txBody>
          <a:bodyPr lIns="0" tIns="0" rIns="0" bIns="0" rtlCol="0" anchor="t">
            <a:spAutoFit/>
          </a:bodyPr>
          <a:lstStyle/>
          <a:p>
            <a:pPr algn="l">
              <a:lnSpc>
                <a:spcPts val="3219"/>
              </a:lnSpc>
              <a:spcBef>
                <a:spcPct val="0"/>
              </a:spcBef>
            </a:pPr>
            <a:r>
              <a:rPr lang="en-US" sz="2299" b="1">
                <a:solidFill>
                  <a:srgbClr val="000000"/>
                </a:solidFill>
                <a:latin typeface="Open Sans Bold"/>
                <a:ea typeface="Open Sans Bold"/>
                <a:cs typeface="Open Sans Bold"/>
                <a:sym typeface="Open Sans Bold"/>
              </a:rPr>
              <a:t>RIMBERIO CO</a:t>
            </a:r>
          </a:p>
        </p:txBody>
      </p:sp>
      <p:sp>
        <p:nvSpPr>
          <p:cNvPr id="22" name="TextBox 22"/>
          <p:cNvSpPr txBox="1"/>
          <p:nvPr/>
        </p:nvSpPr>
        <p:spPr>
          <a:xfrm>
            <a:off x="6892053" y="1478703"/>
            <a:ext cx="4503895" cy="970066"/>
          </a:xfrm>
          <a:prstGeom prst="rect">
            <a:avLst/>
          </a:prstGeom>
        </p:spPr>
        <p:txBody>
          <a:bodyPr lIns="0" tIns="0" rIns="0" bIns="0" rtlCol="0" anchor="t">
            <a:spAutoFit/>
          </a:bodyPr>
          <a:lstStyle/>
          <a:p>
            <a:pPr algn="ctr">
              <a:lnSpc>
                <a:spcPts val="7956"/>
              </a:lnSpc>
              <a:spcBef>
                <a:spcPct val="0"/>
              </a:spcBef>
            </a:pPr>
            <a:r>
              <a:rPr lang="en-US" sz="5683" b="1">
                <a:solidFill>
                  <a:srgbClr val="592D15"/>
                </a:solidFill>
                <a:latin typeface="Amaranth Bold"/>
                <a:ea typeface="Amaranth Bold"/>
                <a:cs typeface="Amaranth Bold"/>
                <a:sym typeface="Amaranth Bold"/>
              </a:rPr>
              <a:t>About Team</a:t>
            </a:r>
          </a:p>
        </p:txBody>
      </p:sp>
      <p:sp>
        <p:nvSpPr>
          <p:cNvPr id="23" name="TextBox 23"/>
          <p:cNvSpPr txBox="1"/>
          <p:nvPr/>
        </p:nvSpPr>
        <p:spPr>
          <a:xfrm>
            <a:off x="2551441" y="7918980"/>
            <a:ext cx="3626561" cy="471452"/>
          </a:xfrm>
          <a:prstGeom prst="rect">
            <a:avLst/>
          </a:prstGeom>
        </p:spPr>
        <p:txBody>
          <a:bodyPr lIns="0" tIns="0" rIns="0" bIns="0" rtlCol="0" anchor="t">
            <a:spAutoFit/>
          </a:bodyPr>
          <a:lstStyle/>
          <a:p>
            <a:pPr algn="ctr">
              <a:lnSpc>
                <a:spcPts val="3904"/>
              </a:lnSpc>
              <a:spcBef>
                <a:spcPct val="0"/>
              </a:spcBef>
            </a:pPr>
            <a:r>
              <a:rPr lang="en-US" sz="2789">
                <a:solidFill>
                  <a:srgbClr val="FFFFFF"/>
                </a:solidFill>
                <a:latin typeface="Open Sans"/>
                <a:ea typeface="Open Sans"/>
                <a:cs typeface="Open Sans"/>
                <a:sym typeface="Open Sans"/>
              </a:rPr>
              <a:t>Eleanor Fitzgerald</a:t>
            </a:r>
          </a:p>
        </p:txBody>
      </p:sp>
      <p:sp>
        <p:nvSpPr>
          <p:cNvPr id="24" name="TextBox 24"/>
          <p:cNvSpPr txBox="1"/>
          <p:nvPr/>
        </p:nvSpPr>
        <p:spPr>
          <a:xfrm>
            <a:off x="7452174" y="7918980"/>
            <a:ext cx="3383653" cy="471452"/>
          </a:xfrm>
          <a:prstGeom prst="rect">
            <a:avLst/>
          </a:prstGeom>
        </p:spPr>
        <p:txBody>
          <a:bodyPr lIns="0" tIns="0" rIns="0" bIns="0" rtlCol="0" anchor="t">
            <a:spAutoFit/>
          </a:bodyPr>
          <a:lstStyle/>
          <a:p>
            <a:pPr algn="ctr">
              <a:lnSpc>
                <a:spcPts val="3904"/>
              </a:lnSpc>
              <a:spcBef>
                <a:spcPct val="0"/>
              </a:spcBef>
            </a:pPr>
            <a:r>
              <a:rPr lang="en-US" sz="2789">
                <a:solidFill>
                  <a:srgbClr val="FFFFFF"/>
                </a:solidFill>
                <a:latin typeface="Open Sans"/>
                <a:ea typeface="Open Sans"/>
                <a:cs typeface="Open Sans"/>
                <a:sym typeface="Open Sans"/>
              </a:rPr>
              <a:t>Greta Mae Evans</a:t>
            </a:r>
          </a:p>
        </p:txBody>
      </p:sp>
      <p:sp>
        <p:nvSpPr>
          <p:cNvPr id="25" name="TextBox 25"/>
          <p:cNvSpPr txBox="1"/>
          <p:nvPr/>
        </p:nvSpPr>
        <p:spPr>
          <a:xfrm>
            <a:off x="12069513" y="7918980"/>
            <a:ext cx="3707530" cy="471452"/>
          </a:xfrm>
          <a:prstGeom prst="rect">
            <a:avLst/>
          </a:prstGeom>
        </p:spPr>
        <p:txBody>
          <a:bodyPr lIns="0" tIns="0" rIns="0" bIns="0" rtlCol="0" anchor="t">
            <a:spAutoFit/>
          </a:bodyPr>
          <a:lstStyle/>
          <a:p>
            <a:pPr algn="ctr">
              <a:lnSpc>
                <a:spcPts val="3904"/>
              </a:lnSpc>
              <a:spcBef>
                <a:spcPct val="0"/>
              </a:spcBef>
            </a:pPr>
            <a:r>
              <a:rPr lang="en-US" sz="2789">
                <a:solidFill>
                  <a:srgbClr val="FFFFFF"/>
                </a:solidFill>
                <a:latin typeface="Open Sans"/>
                <a:ea typeface="Open Sans"/>
                <a:cs typeface="Open Sans"/>
                <a:sym typeface="Open Sans"/>
              </a:rPr>
              <a:t>Jonathan Patterson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689148" y="1788869"/>
            <a:ext cx="8623180" cy="6709262"/>
            <a:chOff x="0" y="0"/>
            <a:chExt cx="1830879" cy="1424515"/>
          </a:xfrm>
        </p:grpSpPr>
        <p:sp>
          <p:nvSpPr>
            <p:cNvPr id="3" name="Freeform 3"/>
            <p:cNvSpPr/>
            <p:nvPr/>
          </p:nvSpPr>
          <p:spPr>
            <a:xfrm>
              <a:off x="0" y="0"/>
              <a:ext cx="1830879" cy="1424515"/>
            </a:xfrm>
            <a:custGeom>
              <a:avLst/>
              <a:gdLst/>
              <a:ahLst/>
              <a:cxnLst/>
              <a:rect l="l" t="t" r="r" b="b"/>
              <a:pathLst>
                <a:path w="1830879" h="1424515">
                  <a:moveTo>
                    <a:pt x="0" y="0"/>
                  </a:moveTo>
                  <a:lnTo>
                    <a:pt x="1830879" y="0"/>
                  </a:lnTo>
                  <a:lnTo>
                    <a:pt x="1830879" y="1424515"/>
                  </a:lnTo>
                  <a:lnTo>
                    <a:pt x="0" y="1424515"/>
                  </a:lnTo>
                  <a:close/>
                </a:path>
              </a:pathLst>
            </a:custGeom>
            <a:blipFill>
              <a:blip r:embed="rId2"/>
              <a:stretch>
                <a:fillRect l="-8280" r="-8280"/>
              </a:stretch>
            </a:blipFill>
          </p:spPr>
        </p:sp>
      </p:grpSp>
      <p:sp>
        <p:nvSpPr>
          <p:cNvPr id="4" name="TextBox 4"/>
          <p:cNvSpPr txBox="1"/>
          <p:nvPr/>
        </p:nvSpPr>
        <p:spPr>
          <a:xfrm>
            <a:off x="10505316"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Home</a:t>
            </a:r>
          </a:p>
        </p:txBody>
      </p:sp>
      <p:sp>
        <p:nvSpPr>
          <p:cNvPr id="5" name="TextBox 5"/>
          <p:cNvSpPr txBox="1"/>
          <p:nvPr/>
        </p:nvSpPr>
        <p:spPr>
          <a:xfrm>
            <a:off x="16049904" y="465028"/>
            <a:ext cx="120939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Contact</a:t>
            </a:r>
          </a:p>
        </p:txBody>
      </p:sp>
      <p:sp>
        <p:nvSpPr>
          <p:cNvPr id="6" name="TextBox 6"/>
          <p:cNvSpPr txBox="1"/>
          <p:nvPr/>
        </p:nvSpPr>
        <p:spPr>
          <a:xfrm>
            <a:off x="14222235" y="465028"/>
            <a:ext cx="1209675"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Service</a:t>
            </a:r>
          </a:p>
        </p:txBody>
      </p:sp>
      <p:sp>
        <p:nvSpPr>
          <p:cNvPr id="7" name="TextBox 7"/>
          <p:cNvSpPr txBox="1"/>
          <p:nvPr/>
        </p:nvSpPr>
        <p:spPr>
          <a:xfrm>
            <a:off x="12332985" y="465028"/>
            <a:ext cx="1271256" cy="297180"/>
          </a:xfrm>
          <a:prstGeom prst="rect">
            <a:avLst/>
          </a:prstGeom>
        </p:spPr>
        <p:txBody>
          <a:bodyPr lIns="0" tIns="0" rIns="0" bIns="0" rtlCol="0" anchor="t">
            <a:spAutoFit/>
          </a:bodyPr>
          <a:lstStyle/>
          <a:p>
            <a:pPr algn="r">
              <a:lnSpc>
                <a:spcPts val="2519"/>
              </a:lnSpc>
              <a:spcBef>
                <a:spcPct val="0"/>
              </a:spcBef>
            </a:pPr>
            <a:r>
              <a:rPr lang="en-US" sz="1799">
                <a:solidFill>
                  <a:srgbClr val="000000"/>
                </a:solidFill>
                <a:latin typeface="Open Sans"/>
                <a:ea typeface="Open Sans"/>
                <a:cs typeface="Open Sans"/>
                <a:sym typeface="Open Sans"/>
              </a:rPr>
              <a:t>About Us</a:t>
            </a:r>
          </a:p>
        </p:txBody>
      </p:sp>
      <p:sp>
        <p:nvSpPr>
          <p:cNvPr id="8" name="TextBox 8"/>
          <p:cNvSpPr txBox="1"/>
          <p:nvPr/>
        </p:nvSpPr>
        <p:spPr>
          <a:xfrm>
            <a:off x="1028700" y="409466"/>
            <a:ext cx="3322090" cy="389256"/>
          </a:xfrm>
          <a:prstGeom prst="rect">
            <a:avLst/>
          </a:prstGeom>
        </p:spPr>
        <p:txBody>
          <a:bodyPr lIns="0" tIns="0" rIns="0" bIns="0" rtlCol="0" anchor="t">
            <a:spAutoFit/>
          </a:bodyPr>
          <a:lstStyle/>
          <a:p>
            <a:pPr algn="l">
              <a:lnSpc>
                <a:spcPts val="3219"/>
              </a:lnSpc>
              <a:spcBef>
                <a:spcPct val="0"/>
              </a:spcBef>
            </a:pPr>
            <a:r>
              <a:rPr lang="en-US" sz="2299" b="1">
                <a:solidFill>
                  <a:srgbClr val="000000"/>
                </a:solidFill>
                <a:latin typeface="Open Sans Bold"/>
                <a:ea typeface="Open Sans Bold"/>
                <a:cs typeface="Open Sans Bold"/>
                <a:sym typeface="Open Sans Bold"/>
              </a:rPr>
              <a:t>RIMBERIO CO</a:t>
            </a:r>
          </a:p>
        </p:txBody>
      </p:sp>
      <p:sp>
        <p:nvSpPr>
          <p:cNvPr id="9" name="TextBox 9"/>
          <p:cNvSpPr txBox="1"/>
          <p:nvPr/>
        </p:nvSpPr>
        <p:spPr>
          <a:xfrm>
            <a:off x="1975671" y="2398460"/>
            <a:ext cx="4503895" cy="970066"/>
          </a:xfrm>
          <a:prstGeom prst="rect">
            <a:avLst/>
          </a:prstGeom>
        </p:spPr>
        <p:txBody>
          <a:bodyPr lIns="0" tIns="0" rIns="0" bIns="0" rtlCol="0" anchor="t">
            <a:spAutoFit/>
          </a:bodyPr>
          <a:lstStyle/>
          <a:p>
            <a:pPr algn="l">
              <a:lnSpc>
                <a:spcPts val="7956"/>
              </a:lnSpc>
              <a:spcBef>
                <a:spcPct val="0"/>
              </a:spcBef>
            </a:pPr>
            <a:r>
              <a:rPr lang="en-US" sz="5683" b="1">
                <a:solidFill>
                  <a:srgbClr val="592D15"/>
                </a:solidFill>
                <a:latin typeface="Amaranth Bold"/>
                <a:ea typeface="Amaranth Bold"/>
                <a:cs typeface="Amaranth Bold"/>
                <a:sym typeface="Amaranth Bold"/>
              </a:rPr>
              <a:t>Our Contact</a:t>
            </a:r>
          </a:p>
        </p:txBody>
      </p:sp>
      <p:sp>
        <p:nvSpPr>
          <p:cNvPr id="10" name="TextBox 10"/>
          <p:cNvSpPr txBox="1"/>
          <p:nvPr/>
        </p:nvSpPr>
        <p:spPr>
          <a:xfrm>
            <a:off x="1975671" y="4414096"/>
            <a:ext cx="3068534" cy="356235"/>
          </a:xfrm>
          <a:prstGeom prst="rect">
            <a:avLst/>
          </a:prstGeom>
        </p:spPr>
        <p:txBody>
          <a:bodyPr lIns="0" tIns="0" rIns="0" bIns="0" rtlCol="0" anchor="t">
            <a:spAutoFit/>
          </a:bodyPr>
          <a:lstStyle/>
          <a:p>
            <a:pPr algn="l">
              <a:lnSpc>
                <a:spcPts val="2940"/>
              </a:lnSpc>
              <a:spcBef>
                <a:spcPct val="0"/>
              </a:spcBef>
            </a:pPr>
            <a:r>
              <a:rPr lang="en-US" sz="2100">
                <a:solidFill>
                  <a:srgbClr val="000000"/>
                </a:solidFill>
                <a:latin typeface="Open Sans"/>
                <a:ea typeface="Open Sans"/>
                <a:cs typeface="Open Sans"/>
                <a:sym typeface="Open Sans"/>
              </a:rPr>
              <a:t>+123-456-7890</a:t>
            </a:r>
          </a:p>
        </p:txBody>
      </p:sp>
      <p:sp>
        <p:nvSpPr>
          <p:cNvPr id="11" name="TextBox 11"/>
          <p:cNvSpPr txBox="1"/>
          <p:nvPr/>
        </p:nvSpPr>
        <p:spPr>
          <a:xfrm>
            <a:off x="1975671" y="3943561"/>
            <a:ext cx="2200606"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Open Sans Bold"/>
                <a:ea typeface="Open Sans Bold"/>
                <a:cs typeface="Open Sans Bold"/>
                <a:sym typeface="Open Sans Bold"/>
              </a:rPr>
              <a:t>Call Number</a:t>
            </a:r>
          </a:p>
        </p:txBody>
      </p:sp>
      <p:sp>
        <p:nvSpPr>
          <p:cNvPr id="12" name="TextBox 12"/>
          <p:cNvSpPr txBox="1"/>
          <p:nvPr/>
        </p:nvSpPr>
        <p:spPr>
          <a:xfrm>
            <a:off x="1975671" y="5857810"/>
            <a:ext cx="3499108" cy="356235"/>
          </a:xfrm>
          <a:prstGeom prst="rect">
            <a:avLst/>
          </a:prstGeom>
        </p:spPr>
        <p:txBody>
          <a:bodyPr lIns="0" tIns="0" rIns="0" bIns="0" rtlCol="0" anchor="t">
            <a:spAutoFit/>
          </a:bodyPr>
          <a:lstStyle/>
          <a:p>
            <a:pPr algn="l">
              <a:lnSpc>
                <a:spcPts val="2940"/>
              </a:lnSpc>
              <a:spcBef>
                <a:spcPct val="0"/>
              </a:spcBef>
            </a:pPr>
            <a:r>
              <a:rPr lang="en-US" sz="2100">
                <a:solidFill>
                  <a:srgbClr val="000000"/>
                </a:solidFill>
                <a:latin typeface="Open Sans"/>
                <a:ea typeface="Open Sans"/>
                <a:cs typeface="Open Sans"/>
                <a:sym typeface="Open Sans"/>
              </a:rPr>
              <a:t>www.reallygreatsite.com</a:t>
            </a:r>
          </a:p>
        </p:txBody>
      </p:sp>
      <p:sp>
        <p:nvSpPr>
          <p:cNvPr id="13" name="TextBox 13"/>
          <p:cNvSpPr txBox="1"/>
          <p:nvPr/>
        </p:nvSpPr>
        <p:spPr>
          <a:xfrm>
            <a:off x="1975671" y="5383465"/>
            <a:ext cx="1568506"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Open Sans Bold"/>
                <a:ea typeface="Open Sans Bold"/>
                <a:cs typeface="Open Sans Bold"/>
                <a:sym typeface="Open Sans Bold"/>
              </a:rPr>
              <a:t>Website</a:t>
            </a:r>
          </a:p>
        </p:txBody>
      </p:sp>
      <p:sp>
        <p:nvSpPr>
          <p:cNvPr id="14" name="TextBox 14"/>
          <p:cNvSpPr txBox="1"/>
          <p:nvPr/>
        </p:nvSpPr>
        <p:spPr>
          <a:xfrm>
            <a:off x="1975671" y="7294180"/>
            <a:ext cx="4827206" cy="356235"/>
          </a:xfrm>
          <a:prstGeom prst="rect">
            <a:avLst/>
          </a:prstGeom>
        </p:spPr>
        <p:txBody>
          <a:bodyPr lIns="0" tIns="0" rIns="0" bIns="0" rtlCol="0" anchor="t">
            <a:spAutoFit/>
          </a:bodyPr>
          <a:lstStyle/>
          <a:p>
            <a:pPr algn="l">
              <a:lnSpc>
                <a:spcPts val="2940"/>
              </a:lnSpc>
              <a:spcBef>
                <a:spcPct val="0"/>
              </a:spcBef>
            </a:pPr>
            <a:r>
              <a:rPr lang="en-US" sz="2100">
                <a:solidFill>
                  <a:srgbClr val="000000"/>
                </a:solidFill>
                <a:latin typeface="Open Sans"/>
                <a:ea typeface="Open Sans"/>
                <a:cs typeface="Open Sans"/>
                <a:sym typeface="Open Sans"/>
              </a:rPr>
              <a:t>123 Anywhere ST., Any City, ST 12345</a:t>
            </a:r>
          </a:p>
        </p:txBody>
      </p:sp>
      <p:sp>
        <p:nvSpPr>
          <p:cNvPr id="15" name="TextBox 15"/>
          <p:cNvSpPr txBox="1"/>
          <p:nvPr/>
        </p:nvSpPr>
        <p:spPr>
          <a:xfrm>
            <a:off x="1975671" y="6823645"/>
            <a:ext cx="1568506" cy="356235"/>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Open Sans Bold"/>
                <a:ea typeface="Open Sans Bold"/>
                <a:cs typeface="Open Sans Bold"/>
                <a:sym typeface="Open Sans Bold"/>
              </a:rPr>
              <a:t>Location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336</TotalTime>
  <Words>804</Words>
  <Application>Microsoft Office PowerPoint</Application>
  <PresentationFormat>Custom</PresentationFormat>
  <Paragraphs>86</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Open Sans</vt:lpstr>
      <vt:lpstr>Arial</vt:lpstr>
      <vt:lpstr>Amaranth Bold</vt:lpstr>
      <vt:lpstr>Open Sans Bold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Modern Furniture Presentation</dc:title>
  <dc:creator>Dell</dc:creator>
  <cp:lastModifiedBy>Roshni Rajput</cp:lastModifiedBy>
  <cp:revision>33</cp:revision>
  <dcterms:created xsi:type="dcterms:W3CDTF">2006-08-16T00:00:00Z</dcterms:created>
  <dcterms:modified xsi:type="dcterms:W3CDTF">2025-12-27T17:49:30Z</dcterms:modified>
  <dc:identifier>DAG8WVcZpcw</dc:identifier>
</cp:coreProperties>
</file>